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737" r:id="rId2"/>
    <p:sldMasterId id="2147483781" r:id="rId3"/>
    <p:sldMasterId id="2147483818" r:id="rId4"/>
    <p:sldMasterId id="2147483856" r:id="rId5"/>
  </p:sldMasterIdLst>
  <p:notesMasterIdLst>
    <p:notesMasterId r:id="rId21"/>
  </p:notesMasterIdLst>
  <p:handoutMasterIdLst>
    <p:handoutMasterId r:id="rId22"/>
  </p:handoutMasterIdLst>
  <p:sldIdLst>
    <p:sldId id="390" r:id="rId6"/>
    <p:sldId id="2147375328" r:id="rId7"/>
    <p:sldId id="2147375330" r:id="rId8"/>
    <p:sldId id="2147375333" r:id="rId9"/>
    <p:sldId id="2147375331" r:id="rId10"/>
    <p:sldId id="2147375332" r:id="rId11"/>
    <p:sldId id="2147375343" r:id="rId12"/>
    <p:sldId id="2147375302" r:id="rId13"/>
    <p:sldId id="2147375197" r:id="rId14"/>
    <p:sldId id="2147375329" r:id="rId15"/>
    <p:sldId id="2147375334" r:id="rId16"/>
    <p:sldId id="2147375312" r:id="rId17"/>
    <p:sldId id="2147375313" r:id="rId18"/>
    <p:sldId id="406" r:id="rId19"/>
    <p:sldId id="277" r:id="rId20"/>
  </p:sldIdLst>
  <p:sldSz cx="12192000" cy="6858000"/>
  <p:notesSz cx="6724650" cy="9774238"/>
  <p:embeddedFontLst>
    <p:embeddedFont>
      <p:font typeface="Avenir Next LT Pro" panose="020B0504020202020204" pitchFamily="34" charset="0"/>
      <p:regular r:id="rId23"/>
      <p:bold r:id="rId24"/>
      <p:italic r:id="rId25"/>
      <p:boldItalic r:id="rId26"/>
    </p:embeddedFont>
    <p:embeddedFont>
      <p:font typeface="Avenir Next LT Pro Demi" panose="020B0704020202020204" pitchFamily="34" charset="0"/>
      <p:bold r:id="rId27"/>
      <p:boldItalic r:id="rId28"/>
    </p:embeddedFont>
    <p:embeddedFont>
      <p:font typeface="Work Sans" panose="00000500000000000000" pitchFamily="2" charset="0"/>
      <p:regular r:id="rId29"/>
      <p:bold r:id="rId30"/>
      <p:italic r:id="rId31"/>
      <p:boldItalic r:id="rId32"/>
    </p:embeddedFont>
    <p:embeddedFont>
      <p:font typeface="Work Sans ExtraBold" panose="00000900000000000000" pitchFamily="2" charset="0"/>
      <p:bold r:id="rId33"/>
      <p:boldItalic r:id="rId34"/>
    </p:embeddedFont>
    <p:embeddedFont>
      <p:font typeface="Work Sans SemiBold" panose="00000700000000000000" pitchFamily="2" charset="0"/>
      <p:bold r:id="rId35"/>
      <p:boldItalic r:id="rId36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468"/>
    <a:srgbClr val="FF3E60"/>
    <a:srgbClr val="DFDAD6"/>
    <a:srgbClr val="C4A5A5"/>
    <a:srgbClr val="FF6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54" autoAdjust="0"/>
    <p:restoredTop sz="82379" autoAdjust="0"/>
  </p:normalViewPr>
  <p:slideViewPr>
    <p:cSldViewPr showGuides="1">
      <p:cViewPr varScale="1">
        <p:scale>
          <a:sx n="91" d="100"/>
          <a:sy n="91" d="100"/>
        </p:scale>
        <p:origin x="648" y="102"/>
      </p:cViewPr>
      <p:guideLst>
        <p:guide orient="horz" pos="1253"/>
        <p:guide orient="horz" pos="527"/>
        <p:guide orient="horz" pos="3657"/>
        <p:guide pos="483"/>
        <p:guide pos="7197"/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8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3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307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20.11.2023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6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253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A1916-8993-4DD2-B6BA-A57149BB3A86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40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1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r" defTabSz="9101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144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548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701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165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197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29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0.jpe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5.png"/><Relationship Id="rId4" Type="http://schemas.openxmlformats.org/officeDocument/2006/relationships/hyperlink" Target="http://www.kuntaliitto.fi/" TargetMode="Externa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www.kuntaliitto.fi/" TargetMode="External"/><Relationship Id="rId4" Type="http://schemas.openxmlformats.org/officeDocument/2006/relationships/image" Target="../media/image46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7.png"/><Relationship Id="rId4" Type="http://schemas.openxmlformats.org/officeDocument/2006/relationships/hyperlink" Target="https://www.hyvil.fi/tietoa-meista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8.png"/><Relationship Id="rId4" Type="http://schemas.openxmlformats.org/officeDocument/2006/relationships/hyperlink" Target="http://www.kuntaliitto.fi/" TargetMode="Externa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3.svg"/><Relationship Id="rId5" Type="http://schemas.openxmlformats.org/officeDocument/2006/relationships/image" Target="../media/image49.png"/><Relationship Id="rId4" Type="http://schemas.openxmlformats.org/officeDocument/2006/relationships/hyperlink" Target="http://www.kuntaliitto.fi/" TargetMode="Externa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8.png"/><Relationship Id="rId4" Type="http://schemas.openxmlformats.org/officeDocument/2006/relationships/hyperlink" Target="http://www.kuntaliitto.fi/" TargetMode="Externa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0.jpeg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45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46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vil.fi/tietoa-meista/" TargetMode="External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47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48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hyvil.fi/" TargetMode="External"/><Relationship Id="rId5" Type="http://schemas.openxmlformats.org/officeDocument/2006/relationships/image" Target="../media/image53.svg"/><Relationship Id="rId4" Type="http://schemas.openxmlformats.org/officeDocument/2006/relationships/image" Target="../media/image49.pn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48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jpeg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45.pn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46.png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vil.fi/tietoa-meista/" TargetMode="External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47.png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48.pn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hyvil.fi/" TargetMode="Externa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48.png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kayttoehdot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kayttoehdot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0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4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46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vil.fi/tietoa-meista/" TargetMode="External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47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48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hyvil.fi/" TargetMode="Externa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48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24F02-DD88-4CB6-BB46-9AFDA1AB89C5}" type="datetime1">
              <a:rPr lang="fi-FI" noProof="0" smtClean="0"/>
              <a:t>20.11.2023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5365CBBA-03B1-26BB-59ED-1F319AE9D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E19-8C04-4D5C-9034-113E3A734C43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tummanvihreä rink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636912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89297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3" name="Kuva 2" descr="Kuva, joka sisältää kohteen nuoli&#10;&#10;Kuvaus luotu automaattisesti">
            <a:extLst>
              <a:ext uri="{FF2B5EF4-FFF2-40B4-BE49-F238E27FC236}">
                <a16:creationId xmlns:a16="http://schemas.microsoft.com/office/drawing/2014/main" id="{67BB533A-1C7E-1952-4266-C17CAAE73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-73576"/>
            <a:ext cx="2952328" cy="27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pinkk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229200"/>
            <a:ext cx="10658475" cy="7200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83B96DC-A511-1E48-0432-F2919C1372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kelt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373216"/>
            <a:ext cx="10658475" cy="7200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36B9C6-B563-6629-B635-6AC031BBB2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puna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C34FD55-FC8D-CD45-1AC6-34D721B80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373216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F6A3793-4AA4-E019-ADFD-A93DBA820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2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20.11.2023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2452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1783-9B67-47D5-BD56-9F174F4EAE56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912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  <a:latin typeface="+mj-lt"/>
                <a:cs typeface="Rubik SemiBol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E19-8C04-4D5C-9034-113E3A734C43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0660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3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58-D6AF-4773-9754-B70452D6788C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499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5963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atti-kelt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982" y="1196751"/>
            <a:ext cx="5473255" cy="2376265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1983" y="3933057"/>
            <a:ext cx="5473253" cy="1656184"/>
          </a:xfrm>
        </p:spPr>
        <p:txBody>
          <a:bodyPr/>
          <a:lstStyle>
            <a:lvl1pPr marL="0" indent="0" algn="l">
              <a:buNone/>
              <a:defRPr/>
            </a:lvl1pPr>
            <a:lvl2pPr marL="444500" indent="0" algn="l">
              <a:buNone/>
              <a:defRPr/>
            </a:lvl2pPr>
            <a:lvl3pPr marL="898525" indent="0" algn="l">
              <a:buNone/>
              <a:defRPr/>
            </a:lvl3pPr>
            <a:lvl4pPr marL="895350" indent="0" algn="l">
              <a:buNone/>
              <a:defRPr/>
            </a:lvl4pPr>
            <a:lvl5pPr marL="895350" indent="0" algn="l">
              <a:buNone/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196826"/>
            <a:ext cx="4973383" cy="439241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23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atti-vaaleanvihre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982" y="1196751"/>
            <a:ext cx="5473255" cy="2376265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1983" y="3933057"/>
            <a:ext cx="5473253" cy="1656184"/>
          </a:xfrm>
        </p:spPr>
        <p:txBody>
          <a:bodyPr/>
          <a:lstStyle>
            <a:lvl1pPr marL="0" indent="0" algn="l">
              <a:buNone/>
              <a:defRPr/>
            </a:lvl1pPr>
            <a:lvl2pPr marL="444500" indent="0" algn="l">
              <a:buNone/>
              <a:defRPr/>
            </a:lvl2pPr>
            <a:lvl3pPr marL="898525" indent="0" algn="l">
              <a:buNone/>
              <a:defRPr/>
            </a:lvl3pPr>
            <a:lvl4pPr marL="895350" indent="0" algn="l">
              <a:buNone/>
              <a:defRPr/>
            </a:lvl4pPr>
            <a:lvl5pPr marL="895350" indent="0" algn="l">
              <a:buNone/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196826"/>
            <a:ext cx="4973383" cy="439241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2599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2">
              <a:alpha val="50196"/>
            </a:scheme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 b="1">
                <a:latin typeface="+mj-lt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9BB-45E0-4B12-BF7B-305F061B8F5D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4">
              <a:alpha val="50196"/>
            </a:scheme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 b="1">
                <a:latin typeface="+mj-lt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 b="1">
                <a:latin typeface="+mj-lt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6063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D7-76B6-4C8F-9624-05012FBA0734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2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tx2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nosto%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962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49E-E61E-4479-A0B6-656DFE812A10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nosto%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6619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366-A444-4167-BC0C-762BA82C7074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6483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9C4F-D786-4567-B4CC-E870875C3588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700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D9DDE94-2B31-B4B8-8DF1-8AA87EFE29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8039" y="611446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inkk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B692A7F-FDF6-65BE-92BB-4FB3BEAAF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kelt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1FA9360-4D9E-F3BF-0FC5-7996595F5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58-D6AF-4773-9754-B70452D6788C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una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7595EF6-726D-D5C7-DDD8-27CB14FA04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8039" y="611446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2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88DC5E7-ADD5-D0B5-19A8-4DDF17C7E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0CAAF3F-6342-3E74-E83E-3DB66FC4C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008" y="0"/>
            <a:ext cx="6023992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658102F-9542-372B-E156-2C72FB7D1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758" y="6274623"/>
            <a:ext cx="1490569" cy="58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850978-1FA8-096C-AED4-531106A19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2204864"/>
            <a:ext cx="5113212" cy="1728240"/>
          </a:xfrm>
        </p:spPr>
        <p:txBody>
          <a:bodyPr anchor="ctr" anchorCtr="0"/>
          <a:lstStyle>
            <a:lvl1pPr algn="l"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2C0A7D2-0897-8473-D2C6-11B74FA41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4652941"/>
            <a:ext cx="5113212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72225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11E2-37B1-4109-A1BB-6B241DDDB9DB}" type="datetime1">
              <a:rPr lang="fi-FI" smtClean="0"/>
              <a:t>20.11.2023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63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9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Rink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D6CF1CEC-49E6-B08B-E8AA-97597C33D1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443" y="-243408"/>
            <a:ext cx="7793113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Sydä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81C2AAF-5770-7103-757C-CF38D45051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76" y="311788"/>
            <a:ext cx="7560918" cy="65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A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6FE04CE-633D-87C4-E1B2-037F900B8D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61" y="-126115"/>
            <a:ext cx="11700604" cy="722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7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iitos avoin lisenssi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2132752"/>
            <a:ext cx="8065541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3428932"/>
            <a:ext cx="8065541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sp>
        <p:nvSpPr>
          <p:cNvPr id="21" name="TextBox 12">
            <a:hlinkClick r:id="rId4"/>
            <a:extLst>
              <a:ext uri="{FF2B5EF4-FFF2-40B4-BE49-F238E27FC236}">
                <a16:creationId xmlns:a16="http://schemas.microsoft.com/office/drawing/2014/main" id="{50C08D12-DF19-865A-946E-9F3C8C3F11F5}"/>
              </a:ext>
            </a:extLst>
          </p:cNvPr>
          <p:cNvSpPr txBox="1"/>
          <p:nvPr userDrawn="1"/>
        </p:nvSpPr>
        <p:spPr>
          <a:xfrm>
            <a:off x="9828149" y="6038888"/>
            <a:ext cx="15965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>
                <a:solidFill>
                  <a:schemeClr val="bg1"/>
                </a:solidFill>
                <a:latin typeface="+mn-lt"/>
              </a:rPr>
              <a:t>www.hyvil.fi</a:t>
            </a:r>
          </a:p>
        </p:txBody>
      </p:sp>
      <p:pic>
        <p:nvPicPr>
          <p:cNvPr id="4" name="Kuva 3" descr="Kuva, joka sisältää kohteen nuoli&#10;&#10;Kuvaus luotu automaattisesti">
            <a:extLst>
              <a:ext uri="{FF2B5EF4-FFF2-40B4-BE49-F238E27FC236}">
                <a16:creationId xmlns:a16="http://schemas.microsoft.com/office/drawing/2014/main" id="{2AC125A6-816D-F3A3-1400-D877C75DCF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-99392"/>
            <a:ext cx="3234051" cy="30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5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avoin lisenssi iso rink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052736"/>
            <a:ext cx="5113213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348916"/>
            <a:ext cx="5113213" cy="2304324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pic>
        <p:nvPicPr>
          <p:cNvPr id="4" name="Kuva 3" descr="Kuva, joka sisältää kohteen nuoli&#10;&#10;Kuvaus luotu automaattisesti">
            <a:extLst>
              <a:ext uri="{FF2B5EF4-FFF2-40B4-BE49-F238E27FC236}">
                <a16:creationId xmlns:a16="http://schemas.microsoft.com/office/drawing/2014/main" id="{2AC125A6-816D-F3A3-1400-D877C75DCF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769" y="188640"/>
            <a:ext cx="6512935" cy="6138280"/>
          </a:xfrm>
          <a:prstGeom prst="rect">
            <a:avLst/>
          </a:prstGeom>
        </p:spPr>
      </p:pic>
      <p:sp>
        <p:nvSpPr>
          <p:cNvPr id="21" name="TextBox 12">
            <a:hlinkClick r:id="rId5"/>
            <a:extLst>
              <a:ext uri="{FF2B5EF4-FFF2-40B4-BE49-F238E27FC236}">
                <a16:creationId xmlns:a16="http://schemas.microsoft.com/office/drawing/2014/main" id="{50C08D12-DF19-865A-946E-9F3C8C3F11F5}"/>
              </a:ext>
            </a:extLst>
          </p:cNvPr>
          <p:cNvSpPr txBox="1"/>
          <p:nvPr userDrawn="1"/>
        </p:nvSpPr>
        <p:spPr>
          <a:xfrm>
            <a:off x="9828149" y="6038888"/>
            <a:ext cx="15965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>
                <a:solidFill>
                  <a:schemeClr val="bg1"/>
                </a:solidFill>
                <a:latin typeface="+mn-lt"/>
              </a:rPr>
              <a:t>www.hyvil.fi</a:t>
            </a:r>
          </a:p>
        </p:txBody>
      </p:sp>
    </p:spTree>
    <p:extLst>
      <p:ext uri="{BB962C8B-B14F-4D97-AF65-F5344CB8AC3E}">
        <p14:creationId xmlns:p14="http://schemas.microsoft.com/office/powerpoint/2010/main" val="22006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rajattu lisenssi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400" y="2132856"/>
            <a:ext cx="7993533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400" y="3429036"/>
            <a:ext cx="7993533" cy="1621484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sp>
        <p:nvSpPr>
          <p:cNvPr id="11" name="TextBox 12">
            <a:hlinkClick r:id="rId2"/>
            <a:extLst>
              <a:ext uri="{FF2B5EF4-FFF2-40B4-BE49-F238E27FC236}">
                <a16:creationId xmlns:a16="http://schemas.microsoft.com/office/drawing/2014/main" id="{1E33A53B-CD10-8760-CCBF-8F1177CAAC5F}"/>
              </a:ext>
            </a:extLst>
          </p:cNvPr>
          <p:cNvSpPr txBox="1"/>
          <p:nvPr/>
        </p:nvSpPr>
        <p:spPr>
          <a:xfrm>
            <a:off x="9828149" y="6038888"/>
            <a:ext cx="15965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>
                <a:solidFill>
                  <a:schemeClr val="bg1"/>
                </a:solidFill>
                <a:latin typeface="+mn-lt"/>
              </a:rPr>
              <a:t>www.hyvil.fi</a:t>
            </a:r>
          </a:p>
        </p:txBody>
      </p:sp>
      <p:pic>
        <p:nvPicPr>
          <p:cNvPr id="20" name="Kuva 19" descr="Kuva, joka sisältää kohteen nuoli&#10;&#10;Kuvaus luotu automaattisesti">
            <a:extLst>
              <a:ext uri="{FF2B5EF4-FFF2-40B4-BE49-F238E27FC236}">
                <a16:creationId xmlns:a16="http://schemas.microsoft.com/office/drawing/2014/main" id="{D6CF1CEC-49E6-B08B-E8AA-97597C33D1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-99392"/>
            <a:ext cx="3234051" cy="3048013"/>
          </a:xfrm>
          <a:prstGeom prst="rect">
            <a:avLst/>
          </a:prstGeom>
        </p:spPr>
      </p:pic>
      <p:pic>
        <p:nvPicPr>
          <p:cNvPr id="22" name="Kuva 21" descr="Kuva, joka sisältää kohteen teksti, clipart-kuva&#10;&#10;Kuvaus luotu automaattisesti">
            <a:hlinkClick r:id="rId4"/>
            <a:extLst>
              <a:ext uri="{FF2B5EF4-FFF2-40B4-BE49-F238E27FC236}">
                <a16:creationId xmlns:a16="http://schemas.microsoft.com/office/drawing/2014/main" id="{88D03639-115D-30B9-7CF7-89DAA3618D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877272"/>
            <a:ext cx="1118618" cy="4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avoin lisens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2132752"/>
            <a:ext cx="8065541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3428932"/>
            <a:ext cx="8065541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sp>
        <p:nvSpPr>
          <p:cNvPr id="21" name="TextBox 12">
            <a:hlinkClick r:id="rId4"/>
            <a:extLst>
              <a:ext uri="{FF2B5EF4-FFF2-40B4-BE49-F238E27FC236}">
                <a16:creationId xmlns:a16="http://schemas.microsoft.com/office/drawing/2014/main" id="{50C08D12-DF19-865A-946E-9F3C8C3F11F5}"/>
              </a:ext>
            </a:extLst>
          </p:cNvPr>
          <p:cNvSpPr txBox="1"/>
          <p:nvPr userDrawn="1"/>
        </p:nvSpPr>
        <p:spPr>
          <a:xfrm>
            <a:off x="9828149" y="6038888"/>
            <a:ext cx="15965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>
                <a:solidFill>
                  <a:schemeClr val="tx2"/>
                </a:solidFill>
                <a:latin typeface="+mn-lt"/>
              </a:rPr>
              <a:t>www.hyvil.fi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8DCDCD3-DD6B-97B4-0654-40FAFDA569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-88447"/>
            <a:ext cx="3273719" cy="308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avoin lisenssi sydä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268760"/>
            <a:ext cx="5041205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564940"/>
            <a:ext cx="504120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sp>
        <p:nvSpPr>
          <p:cNvPr id="21" name="TextBox 12">
            <a:hlinkClick r:id="rId4"/>
            <a:extLst>
              <a:ext uri="{FF2B5EF4-FFF2-40B4-BE49-F238E27FC236}">
                <a16:creationId xmlns:a16="http://schemas.microsoft.com/office/drawing/2014/main" id="{50C08D12-DF19-865A-946E-9F3C8C3F11F5}"/>
              </a:ext>
            </a:extLst>
          </p:cNvPr>
          <p:cNvSpPr txBox="1"/>
          <p:nvPr userDrawn="1"/>
        </p:nvSpPr>
        <p:spPr>
          <a:xfrm>
            <a:off x="9828149" y="6038888"/>
            <a:ext cx="15965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>
                <a:solidFill>
                  <a:schemeClr val="tx2"/>
                </a:solidFill>
                <a:latin typeface="+mn-lt"/>
              </a:rPr>
              <a:t>www.hyvil.fi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338A2F4-737D-0515-4910-DBC195C44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8434"/>
          <a:stretch/>
        </p:blipFill>
        <p:spPr>
          <a:xfrm>
            <a:off x="5519936" y="332656"/>
            <a:ext cx="689877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iitos rajattu lisenssi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400" y="2132752"/>
            <a:ext cx="7633493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400" y="3428932"/>
            <a:ext cx="7633493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pic>
        <p:nvPicPr>
          <p:cNvPr id="19" name="Kuva 18" descr="Kuva, joka sisältää kohteen teksti, clipart-kuva&#10;&#10;Kuvaus luotu automaattisesti">
            <a:hlinkClick r:id="rId2"/>
            <a:extLst>
              <a:ext uri="{FF2B5EF4-FFF2-40B4-BE49-F238E27FC236}">
                <a16:creationId xmlns:a16="http://schemas.microsoft.com/office/drawing/2014/main" id="{74BF209F-F839-2781-C71B-03AF63531B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877272"/>
            <a:ext cx="1118618" cy="469393"/>
          </a:xfrm>
          <a:prstGeom prst="rect">
            <a:avLst/>
          </a:prstGeom>
        </p:spPr>
      </p:pic>
      <p:sp>
        <p:nvSpPr>
          <p:cNvPr id="20" name="TextBox 12">
            <a:hlinkClick r:id="rId4"/>
            <a:extLst>
              <a:ext uri="{FF2B5EF4-FFF2-40B4-BE49-F238E27FC236}">
                <a16:creationId xmlns:a16="http://schemas.microsoft.com/office/drawing/2014/main" id="{28352674-7648-9968-1EB8-A89295E0688D}"/>
              </a:ext>
            </a:extLst>
          </p:cNvPr>
          <p:cNvSpPr txBox="1"/>
          <p:nvPr userDrawn="1"/>
        </p:nvSpPr>
        <p:spPr>
          <a:xfrm>
            <a:off x="9828149" y="6038888"/>
            <a:ext cx="15965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>
                <a:solidFill>
                  <a:schemeClr val="tx2"/>
                </a:solidFill>
                <a:latin typeface="+mn-lt"/>
              </a:rPr>
              <a:t>www.hyvil.fi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FCED4875-5577-81D8-DF53-FB11813405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-88447"/>
            <a:ext cx="3273719" cy="308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1495794"/>
          </a:xfrm>
        </p:spPr>
        <p:txBody>
          <a:bodyPr anchor="t" anchorCtr="0">
            <a:spAutoFit/>
          </a:bodyPr>
          <a:lstStyle>
            <a:lvl1pPr algn="l"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C1F503E-70D9-156F-A85B-1336E3BA26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798DE78-D51C-644F-2CF5-8E98791CD3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3" y="5445224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7F1F647-5747-4A00-3687-0B1C1EEDC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8E398AAE-06FA-EFE9-D221-93D763F0DC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434" y="432914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2E352E-5E3A-2F5D-D7C4-5A0D26B5A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5717073-6E78-735C-7177-8B25B1E448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229200"/>
            <a:ext cx="10658475" cy="7200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9C20AA5-429F-1800-EC6B-9BFA01A171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720A5B0-C714-DBA3-B4B0-6266ED726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244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tummanvihre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0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AD2FE30-F0D6-7D5A-F238-C10EFA565C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7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tummanvihreä rink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636912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89297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3" name="Kuva 2" descr="Kuva, joka sisältää kohteen nuoli&#10;&#10;Kuvaus luotu automaattisesti">
            <a:extLst>
              <a:ext uri="{FF2B5EF4-FFF2-40B4-BE49-F238E27FC236}">
                <a16:creationId xmlns:a16="http://schemas.microsoft.com/office/drawing/2014/main" id="{67BB533A-1C7E-1952-4266-C17CAAE73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-73576"/>
            <a:ext cx="2952328" cy="27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2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pinkk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229200"/>
            <a:ext cx="10658475" cy="7200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83B96DC-A511-1E48-0432-F2919C1372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6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kelt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373216"/>
            <a:ext cx="10658475" cy="7200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36B9C6-B563-6629-B635-6AC031BBB2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puna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C34FD55-FC8D-CD45-1AC6-34D721B80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373216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F6A3793-4AA4-E019-ADFD-A93DBA820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1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54A3-49B3-478C-AC83-629507BE13C2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20.11.2023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816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1783-9B67-47D5-BD56-9F174F4EAE56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83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  <a:latin typeface="+mj-lt"/>
                <a:cs typeface="Rubik SemiBol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E19-8C04-4D5C-9034-113E3A734C43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287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641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58-D6AF-4773-9754-B70452D6788C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0029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954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atti-kelt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982" y="1196751"/>
            <a:ext cx="5473255" cy="2376265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1983" y="3933057"/>
            <a:ext cx="5473253" cy="1656184"/>
          </a:xfrm>
        </p:spPr>
        <p:txBody>
          <a:bodyPr/>
          <a:lstStyle>
            <a:lvl1pPr marL="0" indent="0" algn="l">
              <a:buNone/>
              <a:defRPr/>
            </a:lvl1pPr>
            <a:lvl2pPr marL="444500" indent="0" algn="l">
              <a:buNone/>
              <a:defRPr/>
            </a:lvl2pPr>
            <a:lvl3pPr marL="898525" indent="0" algn="l">
              <a:buNone/>
              <a:defRPr/>
            </a:lvl3pPr>
            <a:lvl4pPr marL="895350" indent="0" algn="l">
              <a:buNone/>
              <a:defRPr/>
            </a:lvl4pPr>
            <a:lvl5pPr marL="895350" indent="0" algn="l">
              <a:buNone/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196826"/>
            <a:ext cx="4973383" cy="439241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2174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atti-vaaleanvihre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982" y="1196751"/>
            <a:ext cx="5473255" cy="2376265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1983" y="3933057"/>
            <a:ext cx="5473253" cy="1656184"/>
          </a:xfrm>
        </p:spPr>
        <p:txBody>
          <a:bodyPr/>
          <a:lstStyle>
            <a:lvl1pPr marL="0" indent="0" algn="l">
              <a:buNone/>
              <a:defRPr/>
            </a:lvl1pPr>
            <a:lvl2pPr marL="444500" indent="0" algn="l">
              <a:buNone/>
              <a:defRPr/>
            </a:lvl2pPr>
            <a:lvl3pPr marL="898525" indent="0" algn="l">
              <a:buNone/>
              <a:defRPr/>
            </a:lvl3pPr>
            <a:lvl4pPr marL="895350" indent="0" algn="l">
              <a:buNone/>
              <a:defRPr/>
            </a:lvl4pPr>
            <a:lvl5pPr marL="895350" indent="0" algn="l">
              <a:buNone/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196826"/>
            <a:ext cx="4973383" cy="439241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882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2">
              <a:alpha val="50196"/>
            </a:scheme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 b="1">
                <a:latin typeface="+mj-lt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9BB-45E0-4B12-BF7B-305F061B8F5D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4">
              <a:alpha val="50196"/>
            </a:scheme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 b="1">
                <a:latin typeface="+mj-lt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 b="1">
                <a:latin typeface="+mj-lt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0800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D7-76B6-4C8F-9624-05012FBA0734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2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tx2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nosto%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546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03D-C024-448F-B337-EF507B974421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49E-E61E-4479-A0B6-656DFE812A10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nosto%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0820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366-A444-4167-BC0C-762BA82C7074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0047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9C4F-D786-4567-B4CC-E870875C3588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786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D9DDE94-2B31-B4B8-8DF1-8AA87EFE29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8039" y="611446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1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inkk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B692A7F-FDF6-65BE-92BB-4FB3BEAAF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kelt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1FA9360-4D9E-F3BF-0FC5-7996595F5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4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una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7595EF6-726D-D5C7-DDD8-27CB14FA04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8039" y="611446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2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88DC5E7-ADD5-D0B5-19A8-4DDF17C7E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0CAAF3F-6342-3E74-E83E-3DB66FC4C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008" y="0"/>
            <a:ext cx="6023992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658102F-9542-372B-E156-2C72FB7D1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758" y="6274623"/>
            <a:ext cx="1490569" cy="58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850978-1FA8-096C-AED4-531106A19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2204864"/>
            <a:ext cx="5113212" cy="1728240"/>
          </a:xfrm>
        </p:spPr>
        <p:txBody>
          <a:bodyPr anchor="ctr" anchorCtr="0"/>
          <a:lstStyle>
            <a:lvl1pPr algn="l"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2C0A7D2-0897-8473-D2C6-11B74FA41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4652941"/>
            <a:ext cx="5113212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02159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11E2-37B1-4109-A1BB-6B241DDDB9DB}" type="datetime1">
              <a:rPr lang="fi-FI" smtClean="0"/>
              <a:t>20.11.2023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96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6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0DC-FFCE-4535-B859-D79D48AC3E58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Rink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D6CF1CEC-49E6-B08B-E8AA-97597C33D1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443" y="-243408"/>
            <a:ext cx="7793113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Sydä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81C2AAF-5770-7103-757C-CF38D45051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76" y="311788"/>
            <a:ext cx="7560918" cy="65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A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6FE04CE-633D-87C4-E1B2-037F900B8D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61" y="-126115"/>
            <a:ext cx="11700604" cy="722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iitos avoin lisenssi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2132752"/>
            <a:ext cx="8065541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3428932"/>
            <a:ext cx="8065541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pic>
        <p:nvPicPr>
          <p:cNvPr id="4" name="Kuva 3" descr="Kuva, joka sisältää kohteen nuoli&#10;&#10;Kuvaus luotu automaattisesti">
            <a:extLst>
              <a:ext uri="{FF2B5EF4-FFF2-40B4-BE49-F238E27FC236}">
                <a16:creationId xmlns:a16="http://schemas.microsoft.com/office/drawing/2014/main" id="{2AC125A6-816D-F3A3-1400-D877C75DCF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-99392"/>
            <a:ext cx="3234051" cy="304801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AE791AE-0A71-7119-96FD-308C9CE49AC7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avoin lisenssi iso rink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052736"/>
            <a:ext cx="5113213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348916"/>
            <a:ext cx="5113213" cy="2304324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pic>
        <p:nvPicPr>
          <p:cNvPr id="4" name="Kuva 3" descr="Kuva, joka sisältää kohteen nuoli&#10;&#10;Kuvaus luotu automaattisesti">
            <a:extLst>
              <a:ext uri="{FF2B5EF4-FFF2-40B4-BE49-F238E27FC236}">
                <a16:creationId xmlns:a16="http://schemas.microsoft.com/office/drawing/2014/main" id="{2AC125A6-816D-F3A3-1400-D877C75DCF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769" y="188640"/>
            <a:ext cx="6512935" cy="613828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89DBC42-E2F9-2C91-AB0B-AB5D807BE321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6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rajattu lisenssi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400" y="2132856"/>
            <a:ext cx="7993533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400" y="3429036"/>
            <a:ext cx="7993533" cy="1621484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pic>
        <p:nvPicPr>
          <p:cNvPr id="20" name="Kuva 19" descr="Kuva, joka sisältää kohteen nuoli&#10;&#10;Kuvaus luotu automaattisesti">
            <a:extLst>
              <a:ext uri="{FF2B5EF4-FFF2-40B4-BE49-F238E27FC236}">
                <a16:creationId xmlns:a16="http://schemas.microsoft.com/office/drawing/2014/main" id="{D6CF1CEC-49E6-B08B-E8AA-97597C33D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-99392"/>
            <a:ext cx="3234051" cy="3048013"/>
          </a:xfrm>
          <a:prstGeom prst="rect">
            <a:avLst/>
          </a:prstGeom>
        </p:spPr>
      </p:pic>
      <p:pic>
        <p:nvPicPr>
          <p:cNvPr id="22" name="Kuva 21" descr="Kuva, joka sisältää kohteen teksti, clipart-kuva&#10;&#10;Kuvaus luotu automaattisesti">
            <a:hlinkClick r:id="rId3"/>
            <a:extLst>
              <a:ext uri="{FF2B5EF4-FFF2-40B4-BE49-F238E27FC236}">
                <a16:creationId xmlns:a16="http://schemas.microsoft.com/office/drawing/2014/main" id="{88D03639-115D-30B9-7CF7-89DAA3618D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877272"/>
            <a:ext cx="1118618" cy="469393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600B96D-77C1-28E0-0E43-F2979EC16028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avoin lisens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2132752"/>
            <a:ext cx="8065541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3428932"/>
            <a:ext cx="8065541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98DCDCD3-DD6B-97B4-0654-40FAFDA569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-88447"/>
            <a:ext cx="3273719" cy="308539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047FCCD-BFBF-9422-BCF8-65D447BEC384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avoin lisenssi sydä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268760"/>
            <a:ext cx="5041205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564940"/>
            <a:ext cx="504120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338A2F4-737D-0515-4910-DBC195C44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8434"/>
          <a:stretch/>
        </p:blipFill>
        <p:spPr>
          <a:xfrm>
            <a:off x="5519936" y="332656"/>
            <a:ext cx="6898776" cy="547260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BACDC5B-07A8-B350-6727-1CAEE505B4D0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5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iitos rajattu lisenssi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400" y="2132752"/>
            <a:ext cx="7633493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400" y="3428932"/>
            <a:ext cx="7633493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pic>
        <p:nvPicPr>
          <p:cNvPr id="19" name="Kuva 18" descr="Kuva, joka sisältää kohteen teksti, clipart-kuva&#10;&#10;Kuvaus luotu automaattisesti">
            <a:hlinkClick r:id="rId2"/>
            <a:extLst>
              <a:ext uri="{FF2B5EF4-FFF2-40B4-BE49-F238E27FC236}">
                <a16:creationId xmlns:a16="http://schemas.microsoft.com/office/drawing/2014/main" id="{74BF209F-F839-2781-C71B-03AF63531B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877272"/>
            <a:ext cx="1118618" cy="46939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FCED4875-5577-81D8-DF53-FB11813405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-88447"/>
            <a:ext cx="3273719" cy="308539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CDFBA07-81B6-D09C-BB36-AC49872BD6C3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4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1495794"/>
          </a:xfrm>
        </p:spPr>
        <p:txBody>
          <a:bodyPr anchor="t" anchorCtr="0">
            <a:spAutoFit/>
          </a:bodyPr>
          <a:lstStyle>
            <a:lvl1pPr algn="l"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C1F503E-70D9-156F-A85B-1336E3BA26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798DE78-D51C-644F-2CF5-8E98791CD3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3" y="5445224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7F1F647-5747-4A00-3687-0B1C1EEDC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8E398AAE-06FA-EFE9-D221-93D763F0DC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434" y="432914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3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88A9-004E-48C7-9249-D404E5931C69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2E352E-5E3A-2F5D-D7C4-5A0D26B5A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5717073-6E78-735C-7177-8B25B1E448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229200"/>
            <a:ext cx="10658475" cy="7200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9C20AA5-429F-1800-EC6B-9BFA01A171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720A5B0-C714-DBA3-B4B0-6266ED726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244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 ja grafiikka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88A9-004E-48C7-9249-D404E5931C69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439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tummanvihre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0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AD2FE30-F0D6-7D5A-F238-C10EFA565C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4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tummanvihreä rink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636912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89297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3" name="Kuva 2" descr="Kuva, joka sisältää kohteen nuoli&#10;&#10;Kuvaus luotu automaattisesti">
            <a:extLst>
              <a:ext uri="{FF2B5EF4-FFF2-40B4-BE49-F238E27FC236}">
                <a16:creationId xmlns:a16="http://schemas.microsoft.com/office/drawing/2014/main" id="{67BB533A-1C7E-1952-4266-C17CAAE73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-73576"/>
            <a:ext cx="2952328" cy="27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3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pinkk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229200"/>
            <a:ext cx="10658475" cy="7200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83B96DC-A511-1E48-0432-F2919C1372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kelt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373216"/>
            <a:ext cx="10658475" cy="7200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36B9C6-B563-6629-B635-6AC031BBB2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8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puna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C34FD55-FC8D-CD45-1AC6-34D721B80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373216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F6A3793-4AA4-E019-ADFD-A93DBA820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20.11.2023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814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1783-9B67-47D5-BD56-9F174F4EAE56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9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  <a:latin typeface="+mj-lt"/>
                <a:cs typeface="Rubik SemiBol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E19-8C04-4D5C-9034-113E3A734C43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236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9BB-45E0-4B12-BF7B-305F061B8F5D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58-D6AF-4773-9754-B70452D6788C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965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0272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atti-kelt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982" y="1196751"/>
            <a:ext cx="5473255" cy="2376265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1983" y="3933057"/>
            <a:ext cx="5473253" cy="1656184"/>
          </a:xfrm>
        </p:spPr>
        <p:txBody>
          <a:bodyPr/>
          <a:lstStyle>
            <a:lvl1pPr marL="0" indent="0" algn="l">
              <a:buNone/>
              <a:defRPr/>
            </a:lvl1pPr>
            <a:lvl2pPr marL="444500" indent="0" algn="l">
              <a:buNone/>
              <a:defRPr/>
            </a:lvl2pPr>
            <a:lvl3pPr marL="898525" indent="0" algn="l">
              <a:buNone/>
              <a:defRPr/>
            </a:lvl3pPr>
            <a:lvl4pPr marL="895350" indent="0" algn="l">
              <a:buNone/>
              <a:defRPr/>
            </a:lvl4pPr>
            <a:lvl5pPr marL="895350" indent="0" algn="l">
              <a:buNone/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196826"/>
            <a:ext cx="4973383" cy="439241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615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atti-vaaleanvihre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982" y="1196751"/>
            <a:ext cx="5473255" cy="2376265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1983" y="3933057"/>
            <a:ext cx="5473253" cy="1656184"/>
          </a:xfrm>
        </p:spPr>
        <p:txBody>
          <a:bodyPr/>
          <a:lstStyle>
            <a:lvl1pPr marL="0" indent="0" algn="l">
              <a:buNone/>
              <a:defRPr/>
            </a:lvl1pPr>
            <a:lvl2pPr marL="444500" indent="0" algn="l">
              <a:buNone/>
              <a:defRPr/>
            </a:lvl2pPr>
            <a:lvl3pPr marL="898525" indent="0" algn="l">
              <a:buNone/>
              <a:defRPr/>
            </a:lvl3pPr>
            <a:lvl4pPr marL="895350" indent="0" algn="l">
              <a:buNone/>
              <a:defRPr/>
            </a:lvl4pPr>
            <a:lvl5pPr marL="895350" indent="0" algn="l">
              <a:buNone/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196826"/>
            <a:ext cx="4973383" cy="439241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343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2">
              <a:alpha val="50196"/>
            </a:scheme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 b="1">
                <a:latin typeface="+mj-lt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9BB-45E0-4B12-BF7B-305F061B8F5D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4">
              <a:alpha val="50196"/>
            </a:scheme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 b="1">
                <a:latin typeface="+mj-lt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 b="1">
                <a:latin typeface="+mj-lt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6413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D7-76B6-4C8F-9624-05012FBA0734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2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tx2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nosto%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249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49E-E61E-4479-A0B6-656DFE812A10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nosto%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872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366-A444-4167-BC0C-762BA82C7074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44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9C4F-D786-4567-B4CC-E870875C3588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347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00FB-5165-4E43-BD07-359AAF474A07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D9DDE94-2B31-B4B8-8DF1-8AA87EFE29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8039" y="611446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inkk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B692A7F-FDF6-65BE-92BB-4FB3BEAAF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1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kelt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1FA9360-4D9E-F3BF-0FC5-7996595F5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una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7595EF6-726D-D5C7-DDD8-27CB14FA04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8039" y="611446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0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88DC5E7-ADD5-D0B5-19A8-4DDF17C7E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0CAAF3F-6342-3E74-E83E-3DB66FC4C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008" y="0"/>
            <a:ext cx="6023992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658102F-9542-372B-E156-2C72FB7D1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758" y="6274623"/>
            <a:ext cx="1490569" cy="58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850978-1FA8-096C-AED4-531106A19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2204864"/>
            <a:ext cx="5113212" cy="1728240"/>
          </a:xfrm>
        </p:spPr>
        <p:txBody>
          <a:bodyPr anchor="ctr" anchorCtr="0"/>
          <a:lstStyle>
            <a:lvl1pPr algn="l"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2C0A7D2-0897-8473-D2C6-11B74FA41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4652941"/>
            <a:ext cx="5113212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96591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11E2-37B1-4109-A1BB-6B241DDDB9DB}" type="datetime1">
              <a:rPr lang="fi-FI" smtClean="0"/>
              <a:t>20.11.2023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7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HYVIL Hyvinvointialueyhtiö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946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Rink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D6CF1CEC-49E6-B08B-E8AA-97597C33D1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443" y="-243408"/>
            <a:ext cx="7793113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Sydä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81C2AAF-5770-7103-757C-CF38D45051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76" y="311788"/>
            <a:ext cx="7560918" cy="65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A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6FE04CE-633D-87C4-E1B2-037F900B8D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61" y="-126115"/>
            <a:ext cx="11700604" cy="722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4620D6-9495-4E92-B929-18D859B25042}" type="datetime1">
              <a:rPr lang="fi-FI" noProof="0" smtClean="0"/>
              <a:t>20.11.2023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45350695-966A-0DF6-FCB5-EE9BB3324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183-CBD9-4C1E-811C-0CBAAE148081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iitos avoin lisenssi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2132752"/>
            <a:ext cx="8065541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3428932"/>
            <a:ext cx="8065541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pic>
        <p:nvPicPr>
          <p:cNvPr id="4" name="Kuva 3" descr="Kuva, joka sisältää kohteen nuoli&#10;&#10;Kuvaus luotu automaattisesti">
            <a:extLst>
              <a:ext uri="{FF2B5EF4-FFF2-40B4-BE49-F238E27FC236}">
                <a16:creationId xmlns:a16="http://schemas.microsoft.com/office/drawing/2014/main" id="{2AC125A6-816D-F3A3-1400-D877C75DCF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-99392"/>
            <a:ext cx="3234051" cy="304801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AE791AE-0A71-7119-96FD-308C9CE49AC7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9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avoin lisenssi iso rink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052736"/>
            <a:ext cx="5113213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348916"/>
            <a:ext cx="5113213" cy="2304324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pic>
        <p:nvPicPr>
          <p:cNvPr id="4" name="Kuva 3" descr="Kuva, joka sisältää kohteen nuoli&#10;&#10;Kuvaus luotu automaattisesti">
            <a:extLst>
              <a:ext uri="{FF2B5EF4-FFF2-40B4-BE49-F238E27FC236}">
                <a16:creationId xmlns:a16="http://schemas.microsoft.com/office/drawing/2014/main" id="{2AC125A6-816D-F3A3-1400-D877C75DCF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769" y="188640"/>
            <a:ext cx="6512935" cy="613828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89DBC42-E2F9-2C91-AB0B-AB5D807BE321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rajattu lisenssi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400" y="2132856"/>
            <a:ext cx="7993533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400" y="3429036"/>
            <a:ext cx="7993533" cy="1621484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pic>
        <p:nvPicPr>
          <p:cNvPr id="20" name="Kuva 19" descr="Kuva, joka sisältää kohteen nuoli&#10;&#10;Kuvaus luotu automaattisesti">
            <a:extLst>
              <a:ext uri="{FF2B5EF4-FFF2-40B4-BE49-F238E27FC236}">
                <a16:creationId xmlns:a16="http://schemas.microsoft.com/office/drawing/2014/main" id="{D6CF1CEC-49E6-B08B-E8AA-97597C33D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-99392"/>
            <a:ext cx="3234051" cy="3048013"/>
          </a:xfrm>
          <a:prstGeom prst="rect">
            <a:avLst/>
          </a:prstGeom>
        </p:spPr>
      </p:pic>
      <p:pic>
        <p:nvPicPr>
          <p:cNvPr id="22" name="Kuva 21" descr="Kuva, joka sisältää kohteen teksti, clipart-kuva&#10;&#10;Kuvaus luotu automaattisesti">
            <a:hlinkClick r:id="rId3"/>
            <a:extLst>
              <a:ext uri="{FF2B5EF4-FFF2-40B4-BE49-F238E27FC236}">
                <a16:creationId xmlns:a16="http://schemas.microsoft.com/office/drawing/2014/main" id="{88D03639-115D-30B9-7CF7-89DAA3618D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877272"/>
            <a:ext cx="1118618" cy="469393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600B96D-77C1-28E0-0E43-F2979EC16028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avoin lisens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2132752"/>
            <a:ext cx="8065541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3428932"/>
            <a:ext cx="8065541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98DCDCD3-DD6B-97B4-0654-40FAFDA569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-88447"/>
            <a:ext cx="3273719" cy="308539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047FCCD-BFBF-9422-BCF8-65D447BEC384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8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avoin lisenssi sydä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268760"/>
            <a:ext cx="5041205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564940"/>
            <a:ext cx="504120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338A2F4-737D-0515-4910-DBC195C44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8434"/>
          <a:stretch/>
        </p:blipFill>
        <p:spPr>
          <a:xfrm>
            <a:off x="5519936" y="332656"/>
            <a:ext cx="6898776" cy="547260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BACDC5B-07A8-B350-6727-1CAEE505B4D0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iitos rajattu lisenssi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400" y="2132752"/>
            <a:ext cx="7633493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400" y="3428932"/>
            <a:ext cx="7633493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yhteystiedot</a:t>
            </a:r>
          </a:p>
        </p:txBody>
      </p:sp>
      <p:pic>
        <p:nvPicPr>
          <p:cNvPr id="19" name="Kuva 18" descr="Kuva, joka sisältää kohteen teksti, clipart-kuva&#10;&#10;Kuvaus luotu automaattisesti">
            <a:hlinkClick r:id="rId2"/>
            <a:extLst>
              <a:ext uri="{FF2B5EF4-FFF2-40B4-BE49-F238E27FC236}">
                <a16:creationId xmlns:a16="http://schemas.microsoft.com/office/drawing/2014/main" id="{74BF209F-F839-2781-C71B-03AF63531B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877272"/>
            <a:ext cx="1118618" cy="46939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FCED4875-5577-81D8-DF53-FB11813405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-88447"/>
            <a:ext cx="3273719" cy="308539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CDFBA07-81B6-D09C-BB36-AC49872BD6C3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9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1495794"/>
          </a:xfrm>
        </p:spPr>
        <p:txBody>
          <a:bodyPr anchor="t" anchorCtr="0">
            <a:spAutoFit/>
          </a:bodyPr>
          <a:lstStyle>
            <a:lvl1pPr algn="l"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C1F503E-70D9-156F-A85B-1336E3BA26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798DE78-D51C-644F-2CF5-8E98791CD3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3" y="5445224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7F1F647-5747-4A00-3687-0B1C1EEDC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8E398AAE-06FA-EFE9-D221-93D763F0DC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434" y="432914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3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/>
              <a:t>Vaihdakuva: valitse tämä objekti ja lisää kuva valikosta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2E352E-5E3A-2F5D-D7C4-5A0D26B5A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5717073-6E78-735C-7177-8B25B1E448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229200"/>
            <a:ext cx="10658475" cy="7200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9C20AA5-429F-1800-EC6B-9BFA01A171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720A5B0-C714-DBA3-B4B0-6266ED726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244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4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 ja grafiikka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588A9-004E-48C7-9249-D404E5931C6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354D4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20.11.2023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354D4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354D4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354D4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354D4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3246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D7-76B6-4C8F-9624-05012FBA0734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49E-E61E-4479-A0B6-656DFE812A10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59C7-B1FD-43B2-A1AF-1A902ACF93C5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366-A444-4167-BC0C-762BA82C7074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9C4F-D786-4567-B4CC-E870875C3588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EB26-41D6-4026-B61D-A3E7E670F1AC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A49A-E0EE-4A76-AD38-8443CE185D7D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23740" y="2060810"/>
            <a:ext cx="1728000" cy="172824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40020" y="2060810"/>
            <a:ext cx="1728000" cy="1728240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3740" y="4005080"/>
            <a:ext cx="1728000" cy="1728240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240020" y="4005080"/>
            <a:ext cx="1728000" cy="172824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05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29575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"/>
          <p:cNvSpPr/>
          <p:nvPr userDrawn="1"/>
        </p:nvSpPr>
        <p:spPr>
          <a:xfrm flipH="1">
            <a:off x="616801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"/>
          <p:cNvSpPr/>
          <p:nvPr userDrawn="1"/>
        </p:nvSpPr>
        <p:spPr>
          <a:xfrm flipH="1" flipV="1">
            <a:off x="616801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"/>
          <p:cNvSpPr/>
          <p:nvPr userDrawn="1"/>
        </p:nvSpPr>
        <p:spPr>
          <a:xfrm flipV="1">
            <a:off x="429575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9599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CE6-2D7A-4E96-B01D-446E7A06509F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9599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16801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40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D2382-5F4D-45A2-B915-9F0497753B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FF6DC43-D734-4C64-A391-7AFEC5B082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67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401BFA9-F837-46D2-A1BF-DD532A48F2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677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69B8DBA-0EBA-4B4D-AFA2-00A95BCD71F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80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6BC24BB-84C6-440E-B034-41BD02337F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68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4564ED9-AD9E-43E4-8343-9CBA870DF3A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68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66A4-CB0F-4FFB-A3F7-97A8406D58B6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165672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67510" y="1989138"/>
            <a:ext cx="165672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367760" y="1989138"/>
            <a:ext cx="165672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1989138"/>
            <a:ext cx="1656727" cy="575742"/>
          </a:xfrm>
          <a:prstGeom prst="rect">
            <a:avLst/>
          </a:prstGeom>
          <a:solidFill>
            <a:schemeClr val="accent6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968260" y="1989138"/>
            <a:ext cx="165672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9768511" y="1989138"/>
            <a:ext cx="165672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766763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25675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36664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1680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796826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5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9767888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0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36686C-28C7-4F49-84B1-CC2306D386A1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AD3B5FAA-6BDD-21F1-0040-8E55C588E5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816C-448D-4CAD-8E7D-3E87A3DFF3FB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201677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66762" y="2565400"/>
            <a:ext cx="2017535" cy="1008063"/>
          </a:xfrm>
          <a:solidFill>
            <a:srgbClr val="923468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927560" y="1989138"/>
            <a:ext cx="201677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927559" y="2565400"/>
            <a:ext cx="2017535" cy="1008063"/>
          </a:xfrm>
          <a:solidFill>
            <a:schemeClr val="accent1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5087611" y="1989138"/>
            <a:ext cx="201677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087610" y="2565400"/>
            <a:ext cx="2017535" cy="1008063"/>
          </a:xfrm>
          <a:solidFill>
            <a:schemeClr val="accent4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248160" y="1989138"/>
            <a:ext cx="201677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7248159" y="2565400"/>
            <a:ext cx="2017535" cy="1008063"/>
          </a:xfrm>
          <a:solidFill>
            <a:schemeClr val="accent2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9408461" y="1989138"/>
            <a:ext cx="201677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9408460" y="2565400"/>
            <a:ext cx="2017535" cy="1008063"/>
          </a:xfrm>
          <a:solidFill>
            <a:srgbClr val="FF3E60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5B663F-3DAF-4ED3-968F-857851A231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72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ACEDFCA-6045-4841-A327-1E1041E1AD1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9275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AF9A28-9C31-4452-9641-B8844AE99E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878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09D3F7-F7D1-46C5-AE0D-FDFBFE328A5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2481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655D6CA-0038-4B3D-A7EC-7E6EC94930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084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8099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D0307D-7144-4618-ADCF-5E46E0AADB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28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109A1DB-AC37-4268-92E5-B8CB8B6F84E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5580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D377B09-9EA8-4EB3-B601-2F0301D65AD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032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1FFFA81-EAD8-4C0B-80B3-10CD55D781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128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93A3281-63EC-43C5-9E82-F2C08B974BC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5580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BDE2587-873A-462C-BE41-87325647729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40032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9048-5DEA-4497-B4EE-9C521DA934F6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Text Placeholder 5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721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0" name="Text Placeholder 5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15173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2" name="Text Placehold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89625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5" name="Text Placeholder 5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0721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7" name="Text Placeholder 5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415173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9" name="Text Placeholder 5"/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789625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3955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B8D615-AD96-4EB6-9214-D90B85C65DA7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88FC3717-EB00-BAB2-12C1-5D0EBF1AD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2FC861-FC86-4FF4-A50C-89C7B28C10B0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576BC9A0-3A27-384B-5144-E70BFDE15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A464CB-4A87-4967-9499-95CB747DACE3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8AAA04F6-8BD4-442D-6590-ADF0C24E9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82002A-7AA0-4F5C-A0FD-150D38BFD2D6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13B7B20B-B4E6-B8C2-3C7F-6AAF5E528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A0504B-A3F2-405C-9155-C619572FC21C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CCF9C88-E734-129E-9AE1-21EC163FA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E7C8EA-7D5B-4ECC-B84F-BEAF5A03A11D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8B8CA86-86B6-AC91-D5DD-B02A78373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11E2-37B1-4109-A1BB-6B241DDDB9DB}" type="datetime1">
              <a:rPr lang="fi-FI" smtClean="0"/>
              <a:t>20.11.2023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999BF7-CE1F-4794-BE7A-0EBBEDC83E91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88E9F689-F68E-8601-CC29-DE2E03C166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3425D23-A5E1-4458-8F52-DB3FA246251F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21D6F89D-8707-3AA2-4960-3DE4C5BB87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4432D0-F305-446D-95E3-48EAD8038911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22074AA-C5A3-BE6C-1C40-BF72E41F5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80BAEA-5B18-405A-A401-F49736D1ACDD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9BC9B486-7AD6-1126-C24E-3E15ADA8DA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1333C36-1DDA-469D-A0C5-6C5A2A7F67F1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EEF40F48-D93C-5E8A-519A-6AFA70F2F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64B0AE-AE5B-43D8-B88D-91BF9EDE0233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67D421DE-6501-0C34-8224-71EEAB890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2E3422-7BAB-4AD4-A34D-B52D7DF25070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5917E21-4219-757B-E35A-6D443C7471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F2B63E-0CF4-43E4-BECC-91438CF8411E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72030410-1A42-5E7A-66F0-E096A2D52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03D9EB-944F-4EAE-8444-A343F5A66C71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7BF22BD9-3E78-90C3-78F1-1E795F4AC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 </a:t>
            </a:r>
            <a:r>
              <a:rPr lang="fi-FI" noProof="0" dirty="0" err="1"/>
              <a:t>Tack</a:t>
            </a:r>
            <a:r>
              <a:rPr lang="fi-FI" noProof="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CAD5F9-8A23-4475-850C-F4CA7E4DAEB7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B53270C-43DF-46FE-A4F5-29F29992F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7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291F968-8CBB-4022-ACCE-1E6A59F92822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 dirty="0">
                <a:solidFill>
                  <a:schemeClr val="accent3"/>
                </a:solidFill>
                <a:latin typeface="+mn-lt"/>
              </a:rPr>
              <a:t>www.kuntaliitto.fi</a:t>
            </a:r>
          </a:p>
          <a:p>
            <a:pPr algn="r"/>
            <a:r>
              <a:rPr lang="fi-FI" sz="2000" b="1" dirty="0">
                <a:solidFill>
                  <a:schemeClr val="accent3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 </a:t>
            </a:r>
            <a:r>
              <a:rPr lang="fi-FI" noProof="0" dirty="0" err="1"/>
              <a:t>Tack</a:t>
            </a:r>
            <a:r>
              <a:rPr lang="fi-FI" noProof="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A1E4D-C91E-41FF-9F0C-0BF31AFF683A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085D48D-2A36-429A-9D7E-97ECF8F5D3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97D3374-4351-4D7E-9482-41ECE464A711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 dirty="0">
                <a:solidFill>
                  <a:schemeClr val="bg1"/>
                </a:solidFill>
                <a:latin typeface="+mn-lt"/>
              </a:rPr>
              <a:t>www.kuntaliitto.fi</a:t>
            </a:r>
          </a:p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4FE1FF-BE8E-4940-B2D3-34DFF88B18CB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583FEEC6-6E5E-837E-A870-8B541832FA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 </a:t>
            </a:r>
            <a:r>
              <a:rPr lang="fi-FI" noProof="0" dirty="0" err="1"/>
              <a:t>Tack</a:t>
            </a:r>
            <a:r>
              <a:rPr lang="fi-FI" noProof="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1B5BAD-9C63-4C69-87C4-819DEDC62D6D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Picture 16" descr="Ic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41B77CA-24CD-4DBD-A47E-5984688C2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7" name="Freeform 7">
            <a:hlinkClick r:id="rId4" tooltip="twitter"/>
            <a:extLst>
              <a:ext uri="{FF2B5EF4-FFF2-40B4-BE49-F238E27FC236}">
                <a16:creationId xmlns:a16="http://schemas.microsoft.com/office/drawing/2014/main" id="{BB35DEBC-7815-738F-1290-EA61337B51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8">
            <a:hlinkClick r:id="rId5" tooltip="linkedin"/>
            <a:extLst>
              <a:ext uri="{FF2B5EF4-FFF2-40B4-BE49-F238E27FC236}">
                <a16:creationId xmlns:a16="http://schemas.microsoft.com/office/drawing/2014/main" id="{981546C2-A7A1-266F-3C65-D6A87B5B66A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9">
            <a:hlinkClick r:id="rId6" tooltip="instragram"/>
            <a:extLst>
              <a:ext uri="{FF2B5EF4-FFF2-40B4-BE49-F238E27FC236}">
                <a16:creationId xmlns:a16="http://schemas.microsoft.com/office/drawing/2014/main" id="{11D70AC9-8BD3-5B83-7BA6-79224981134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>
            <a:hlinkClick r:id="rId7" tooltip="Facebook"/>
            <a:extLst>
              <a:ext uri="{FF2B5EF4-FFF2-40B4-BE49-F238E27FC236}">
                <a16:creationId xmlns:a16="http://schemas.microsoft.com/office/drawing/2014/main" id="{CDAA0944-FE1F-13CF-167D-BB5AE8524AC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1" name="TextBox 12">
            <a:hlinkClick r:id="rId8"/>
            <a:extLst>
              <a:ext uri="{FF2B5EF4-FFF2-40B4-BE49-F238E27FC236}">
                <a16:creationId xmlns:a16="http://schemas.microsoft.com/office/drawing/2014/main" id="{558E583F-15F2-4E9B-DFD2-C0AEF921E88A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 dirty="0">
                <a:solidFill>
                  <a:schemeClr val="bg1"/>
                </a:solidFill>
                <a:latin typeface="+mn-lt"/>
              </a:rPr>
              <a:t>www.kuntaliitto.fi</a:t>
            </a:r>
          </a:p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 2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 </a:t>
            </a:r>
            <a:r>
              <a:rPr lang="fi-FI" noProof="0" dirty="0" err="1"/>
              <a:t>Tack</a:t>
            </a:r>
            <a:r>
              <a:rPr lang="fi-FI" noProof="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45441-B421-48FF-AF9C-FF5C4818C8F7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Picture 16" descr="Ic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85C5932-3F7F-41CB-87DD-B2ABBE5E62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7" name="Freeform 7">
            <a:hlinkClick r:id="rId4" tooltip="twitter"/>
            <a:extLst>
              <a:ext uri="{FF2B5EF4-FFF2-40B4-BE49-F238E27FC236}">
                <a16:creationId xmlns:a16="http://schemas.microsoft.com/office/drawing/2014/main" id="{42871911-1ADF-F9C3-D383-CD21243260C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8">
            <a:hlinkClick r:id="rId5" tooltip="linkedin"/>
            <a:extLst>
              <a:ext uri="{FF2B5EF4-FFF2-40B4-BE49-F238E27FC236}">
                <a16:creationId xmlns:a16="http://schemas.microsoft.com/office/drawing/2014/main" id="{5A2FC993-D716-8A8B-05AB-C86F52E153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9">
            <a:hlinkClick r:id="rId6" tooltip="instragram"/>
            <a:extLst>
              <a:ext uri="{FF2B5EF4-FFF2-40B4-BE49-F238E27FC236}">
                <a16:creationId xmlns:a16="http://schemas.microsoft.com/office/drawing/2014/main" id="{FDF0951A-B82D-46BF-F594-6FDF1979216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>
            <a:hlinkClick r:id="rId7" tooltip="Facebook"/>
            <a:extLst>
              <a:ext uri="{FF2B5EF4-FFF2-40B4-BE49-F238E27FC236}">
                <a16:creationId xmlns:a16="http://schemas.microsoft.com/office/drawing/2014/main" id="{F8F07150-8D38-166D-C4D3-816676F50DD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1" name="TextBox 12">
            <a:hlinkClick r:id="rId8"/>
            <a:extLst>
              <a:ext uri="{FF2B5EF4-FFF2-40B4-BE49-F238E27FC236}">
                <a16:creationId xmlns:a16="http://schemas.microsoft.com/office/drawing/2014/main" id="{1E33A53B-CD10-8760-CCBF-8F1177CAAC5F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 dirty="0">
                <a:solidFill>
                  <a:schemeClr val="bg1"/>
                </a:solidFill>
                <a:latin typeface="+mn-lt"/>
              </a:rPr>
              <a:t>www.kuntaliitto.fi</a:t>
            </a:r>
          </a:p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8253F78-F4F9-BFBD-5450-8B819FAD63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6396" y="2780928"/>
            <a:ext cx="6043603" cy="13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A4B658C-4EE3-E011-005B-4EAFD0F555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6396" y="2780928"/>
            <a:ext cx="6043603" cy="13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614B5-578D-468F-9090-1F59D13EFBEC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A433A9E-C7ED-0AED-F9AD-A5F5D595D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057" y="332656"/>
            <a:ext cx="2401583" cy="52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35DE95-D114-4AEA-A812-E14BD5E49622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A9580BFD-F674-A24B-CFA0-1502454B3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65" y="387101"/>
            <a:ext cx="2257567" cy="44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208654-B07A-4704-BD4C-3600EF4D3889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B43AB4C-2F2A-B1DF-CE21-FCBA4998B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774FDB-E875-4D3F-8862-251C29449380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EBFD70F3-D100-FE48-6D70-F1B96F1D3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71194F-0947-4BD5-A12E-64CAC5CECC1F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F0CA18D3-B0A6-4789-A332-2EB7544B6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6EA409-A95B-408E-8809-4F287FB5716D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600899A-0F3F-7892-9152-B31192985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163EEF-B8F6-4FA6-A43B-42F29449964B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F590D6E-CB0F-A027-0BE0-EDFB57AD7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507" y="332655"/>
            <a:ext cx="2321125" cy="5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AC5613-0FBC-4A2B-A10F-E5C140DFFE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49ECF7-BCC6-444B-91DD-0A498E68CC2C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1F79A234-D42A-9E03-82BA-1C1914D30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2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6C31B4-89A7-4449-B288-D72F05738CB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892272-29E1-40F0-A23D-4521FB93520D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E98D1C0E-0247-FD27-1951-2963C15DD6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53BDE4-81AB-41F6-A004-26DAD8D0DC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A17B-2728-4812-BD36-2D48D0819177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506FFA0-A0EE-3C14-8AFC-27C2F51D2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tummanvihre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0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Tapahtuman nimi</a:t>
            </a:r>
          </a:p>
          <a:p>
            <a:pPr lvl="0"/>
            <a:r>
              <a:rPr lang="fi-FI" noProof="0" dirty="0"/>
              <a:t>Etunimi Sukunimi / pvm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AD2FE30-F0D6-7D5A-F238-C10EFA565C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1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tummanvihreä rink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636912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89297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Tapahtuman nimi</a:t>
            </a:r>
          </a:p>
          <a:p>
            <a:pPr lvl="0"/>
            <a:r>
              <a:rPr lang="fi-FI" noProof="0" dirty="0"/>
              <a:t>Etunimi Sukunimi / pvm</a:t>
            </a:r>
          </a:p>
        </p:txBody>
      </p:sp>
      <p:pic>
        <p:nvPicPr>
          <p:cNvPr id="3" name="Kuva 2" descr="Kuva, joka sisältää kohteen nuoli&#10;&#10;Kuvaus luotu automaattisesti">
            <a:extLst>
              <a:ext uri="{FF2B5EF4-FFF2-40B4-BE49-F238E27FC236}">
                <a16:creationId xmlns:a16="http://schemas.microsoft.com/office/drawing/2014/main" id="{67BB533A-1C7E-1952-4266-C17CAAE73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-73576"/>
            <a:ext cx="2952328" cy="27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pinkk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229200"/>
            <a:ext cx="10658475" cy="7200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Tapahtuman nimi</a:t>
            </a:r>
          </a:p>
          <a:p>
            <a:pPr lvl="0"/>
            <a:r>
              <a:rPr lang="fi-FI" noProof="0" dirty="0"/>
              <a:t>Etunimi Sukunimi / pvm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83B96DC-A511-1E48-0432-F2919C1372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kelt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373216"/>
            <a:ext cx="10658475" cy="7200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Tapahtuman nimi</a:t>
            </a:r>
          </a:p>
          <a:p>
            <a:pPr lvl="0"/>
            <a:r>
              <a:rPr lang="fi-FI" noProof="0" dirty="0"/>
              <a:t>Etunimi Sukunimi / pvm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36B9C6-B563-6629-B635-6AC031BBB2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puna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C34FD55-FC8D-CD45-1AC6-34D721B80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373216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Tapahtuman nimi</a:t>
            </a:r>
          </a:p>
          <a:p>
            <a:pPr lvl="0"/>
            <a:r>
              <a:rPr lang="fi-FI" noProof="0" dirty="0"/>
              <a:t>Etunimi Sukunimi / pvm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F6A3793-4AA4-E019-ADFD-A93DBA820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7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20.11.2023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310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1783-9B67-47D5-BD56-9F174F4EAE56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58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251319-CC70-4A86-8B39-757128D01B55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10" name="Kuva 9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216A3577-0C4B-46B4-C6A3-2DF7F3B357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  <a:latin typeface="+mj-lt"/>
                <a:cs typeface="Rubik SemiBol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E19-8C04-4D5C-9034-113E3A734C43}" type="datetime1">
              <a:rPr lang="fi-FI" smtClean="0"/>
              <a:t>20.11.2023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2168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4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58-D6AF-4773-9754-B70452D6788C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2321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011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atti-kelt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982" y="1196751"/>
            <a:ext cx="5473255" cy="2376265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1983" y="3933057"/>
            <a:ext cx="5473253" cy="1656184"/>
          </a:xfrm>
        </p:spPr>
        <p:txBody>
          <a:bodyPr/>
          <a:lstStyle>
            <a:lvl1pPr marL="0" indent="0" algn="l">
              <a:buNone/>
              <a:defRPr/>
            </a:lvl1pPr>
            <a:lvl2pPr marL="444500" indent="0" algn="l">
              <a:buNone/>
              <a:defRPr/>
            </a:lvl2pPr>
            <a:lvl3pPr marL="898525" indent="0" algn="l">
              <a:buNone/>
              <a:defRPr/>
            </a:lvl3pPr>
            <a:lvl4pPr marL="895350" indent="0" algn="l">
              <a:buNone/>
              <a:defRPr/>
            </a:lvl4pPr>
            <a:lvl5pPr marL="895350" indent="0" algn="l">
              <a:buNone/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196826"/>
            <a:ext cx="4973383" cy="439241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39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atti-vaaleanvihre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982" y="1196751"/>
            <a:ext cx="5473255" cy="2376265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1983" y="3933057"/>
            <a:ext cx="5473253" cy="1656184"/>
          </a:xfrm>
        </p:spPr>
        <p:txBody>
          <a:bodyPr/>
          <a:lstStyle>
            <a:lvl1pPr marL="0" indent="0" algn="l">
              <a:buNone/>
              <a:defRPr/>
            </a:lvl1pPr>
            <a:lvl2pPr marL="444500" indent="0" algn="l">
              <a:buNone/>
              <a:defRPr/>
            </a:lvl2pPr>
            <a:lvl3pPr marL="898525" indent="0" algn="l">
              <a:buNone/>
              <a:defRPr/>
            </a:lvl3pPr>
            <a:lvl4pPr marL="895350" indent="0" algn="l">
              <a:buNone/>
              <a:defRPr/>
            </a:lvl4pPr>
            <a:lvl5pPr marL="895350" indent="0" algn="l">
              <a:buNone/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196826"/>
            <a:ext cx="4973383" cy="439241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559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2">
              <a:alpha val="50196"/>
            </a:scheme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 b="1">
                <a:latin typeface="+mj-lt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9BB-45E0-4B12-BF7B-305F061B8F5D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4">
              <a:alpha val="50196"/>
            </a:scheme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 b="1">
                <a:latin typeface="+mj-lt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 b="1">
                <a:latin typeface="+mj-lt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5649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D7-76B6-4C8F-9624-05012FBA0734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2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tx2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4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49E-E61E-4479-A0B6-656DFE812A10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765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366-A444-4167-BC0C-762BA82C7074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411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20.11.2023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9C4F-D786-4567-B4CC-E870875C3588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3453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D9DDE94-2B31-B4B8-8DF1-8AA87EFE29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8039" y="611446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inkk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B692A7F-FDF6-65BE-92BB-4FB3BEAAF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kelt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1FA9360-4D9E-F3BF-0FC5-7996595F5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una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7595EF6-726D-D5C7-DDD8-27CB14FA04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8039" y="611446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88DC5E7-ADD5-D0B5-19A8-4DDF17C7E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0CAAF3F-6342-3E74-E83E-3DB66FC4C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008" y="0"/>
            <a:ext cx="6023992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658102F-9542-372B-E156-2C72FB7D1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758" y="6274623"/>
            <a:ext cx="1490569" cy="58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850978-1FA8-096C-AED4-531106A19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2204864"/>
            <a:ext cx="5113212" cy="1728240"/>
          </a:xfrm>
        </p:spPr>
        <p:txBody>
          <a:bodyPr anchor="ctr" anchorCtr="0"/>
          <a:lstStyle>
            <a:lvl1pPr algn="l"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2C0A7D2-0897-8473-D2C6-11B74FA41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4652941"/>
            <a:ext cx="5113212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7712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11E2-37B1-4109-A1BB-6B241DDDB9DB}" type="datetime1">
              <a:rPr lang="fi-FI" smtClean="0"/>
              <a:t>20.11.2023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7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75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Rink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D6CF1CEC-49E6-B08B-E8AA-97597C33D1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443" y="-243408"/>
            <a:ext cx="7793113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Sydä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81C2AAF-5770-7103-757C-CF38D45051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76" y="311788"/>
            <a:ext cx="7560918" cy="65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1783-9B67-47D5-BD56-9F174F4EAE56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A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6FE04CE-633D-87C4-E1B2-037F900B8D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61" y="-126115"/>
            <a:ext cx="11700604" cy="722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iitos avoin lisenssi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2132752"/>
            <a:ext cx="8065541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 dirty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3428932"/>
            <a:ext cx="8065541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pic>
        <p:nvPicPr>
          <p:cNvPr id="4" name="Kuva 3" descr="Kuva, joka sisältää kohteen nuoli&#10;&#10;Kuvaus luotu automaattisesti">
            <a:extLst>
              <a:ext uri="{FF2B5EF4-FFF2-40B4-BE49-F238E27FC236}">
                <a16:creationId xmlns:a16="http://schemas.microsoft.com/office/drawing/2014/main" id="{2AC125A6-816D-F3A3-1400-D877C75DCF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-99392"/>
            <a:ext cx="3234051" cy="304801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AE791AE-0A71-7119-96FD-308C9CE49AC7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5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avoin lisenssi iso rink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052736"/>
            <a:ext cx="5113213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 dirty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348916"/>
            <a:ext cx="5113213" cy="2304324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pic>
        <p:nvPicPr>
          <p:cNvPr id="4" name="Kuva 3" descr="Kuva, joka sisältää kohteen nuoli&#10;&#10;Kuvaus luotu automaattisesti">
            <a:extLst>
              <a:ext uri="{FF2B5EF4-FFF2-40B4-BE49-F238E27FC236}">
                <a16:creationId xmlns:a16="http://schemas.microsoft.com/office/drawing/2014/main" id="{2AC125A6-816D-F3A3-1400-D877C75DCF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769" y="188640"/>
            <a:ext cx="6512935" cy="613828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89DBC42-E2F9-2C91-AB0B-AB5D807BE321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6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rajattu lisenssi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400" y="2132856"/>
            <a:ext cx="7993533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 dirty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400" y="3429036"/>
            <a:ext cx="7993533" cy="1621484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pic>
        <p:nvPicPr>
          <p:cNvPr id="20" name="Kuva 19" descr="Kuva, joka sisältää kohteen nuoli&#10;&#10;Kuvaus luotu automaattisesti">
            <a:extLst>
              <a:ext uri="{FF2B5EF4-FFF2-40B4-BE49-F238E27FC236}">
                <a16:creationId xmlns:a16="http://schemas.microsoft.com/office/drawing/2014/main" id="{D6CF1CEC-49E6-B08B-E8AA-97597C33D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-99392"/>
            <a:ext cx="3234051" cy="3048013"/>
          </a:xfrm>
          <a:prstGeom prst="rect">
            <a:avLst/>
          </a:prstGeom>
        </p:spPr>
      </p:pic>
      <p:pic>
        <p:nvPicPr>
          <p:cNvPr id="22" name="Kuva 21" descr="Kuva, joka sisältää kohteen teksti, clipart-kuva&#10;&#10;Kuvaus luotu automaattisesti">
            <a:hlinkClick r:id="rId3"/>
            <a:extLst>
              <a:ext uri="{FF2B5EF4-FFF2-40B4-BE49-F238E27FC236}">
                <a16:creationId xmlns:a16="http://schemas.microsoft.com/office/drawing/2014/main" id="{88D03639-115D-30B9-7CF7-89DAA3618D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877272"/>
            <a:ext cx="1118618" cy="469393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600B96D-77C1-28E0-0E43-F2979EC16028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avoin lisens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2132752"/>
            <a:ext cx="8065541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 dirty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3428932"/>
            <a:ext cx="8065541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98DCDCD3-DD6B-97B4-0654-40FAFDA569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-88447"/>
            <a:ext cx="3273719" cy="308539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047FCCD-BFBF-9422-BCF8-65D447BEC384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9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avoin lisenssi sydä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268760"/>
            <a:ext cx="5041205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 dirty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564940"/>
            <a:ext cx="504120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338A2F4-737D-0515-4910-DBC195C44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8434"/>
          <a:stretch/>
        </p:blipFill>
        <p:spPr>
          <a:xfrm>
            <a:off x="5519936" y="332656"/>
            <a:ext cx="6898776" cy="547260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BACDC5B-07A8-B350-6727-1CAEE505B4D0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iitos rajattu lisenssi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400" y="2132752"/>
            <a:ext cx="7633493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 dirty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400" y="3428932"/>
            <a:ext cx="7633493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pic>
        <p:nvPicPr>
          <p:cNvPr id="19" name="Kuva 18" descr="Kuva, joka sisältää kohteen teksti, clipart-kuva&#10;&#10;Kuvaus luotu automaattisesti">
            <a:hlinkClick r:id="rId2"/>
            <a:extLst>
              <a:ext uri="{FF2B5EF4-FFF2-40B4-BE49-F238E27FC236}">
                <a16:creationId xmlns:a16="http://schemas.microsoft.com/office/drawing/2014/main" id="{74BF209F-F839-2781-C71B-03AF63531B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877272"/>
            <a:ext cx="1118618" cy="46939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FCED4875-5577-81D8-DF53-FB11813405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-88447"/>
            <a:ext cx="3273719" cy="308539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CDFBA07-81B6-D09C-BB36-AC49872BD6C3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1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1495794"/>
          </a:xfrm>
        </p:spPr>
        <p:txBody>
          <a:bodyPr anchor="t" anchorCtr="0">
            <a:spAutoFit/>
          </a:bodyPr>
          <a:lstStyle>
            <a:lvl1pPr algn="l"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C1F503E-70D9-156F-A85B-1336E3BA26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798DE78-D51C-644F-2CF5-8E98791CD3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3" y="5445224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Tapahtuman nimi</a:t>
            </a:r>
          </a:p>
          <a:p>
            <a:pPr lvl="0"/>
            <a:r>
              <a:rPr lang="fi-FI" noProof="0" dirty="0"/>
              <a:t>Etunimi Sukunimi / pvm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7F1F647-5747-4A00-3687-0B1C1EEDC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8E398AAE-06FA-EFE9-D221-93D763F0DC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434" y="432914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4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2E352E-5E3A-2F5D-D7C4-5A0D26B5A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5717073-6E78-735C-7177-8B25B1E448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229200"/>
            <a:ext cx="10658475" cy="7200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Tapahtuman nimi</a:t>
            </a:r>
          </a:p>
          <a:p>
            <a:pPr lvl="0"/>
            <a:r>
              <a:rPr lang="fi-FI" noProof="0" dirty="0"/>
              <a:t>Etunimi Sukunimi / pvm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9C20AA5-429F-1800-EC6B-9BFA01A171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720A5B0-C714-DBA3-B4B0-6266ED726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244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tummanvihre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0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Tapahtuman nimi</a:t>
            </a:r>
          </a:p>
          <a:p>
            <a:pPr lvl="0"/>
            <a:r>
              <a:rPr lang="fi-FI" noProof="0"/>
              <a:t>Etunimi Sukunimi / pvm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AD2FE30-F0D6-7D5A-F238-C10EFA565C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9" Type="http://schemas.openxmlformats.org/officeDocument/2006/relationships/image" Target="../media/image35.png"/><Relationship Id="rId21" Type="http://schemas.openxmlformats.org/officeDocument/2006/relationships/slideLayout" Target="../slideLayouts/slideLayout83.xml"/><Relationship Id="rId34" Type="http://schemas.openxmlformats.org/officeDocument/2006/relationships/slideLayout" Target="../slideLayouts/slideLayout96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slideLayout" Target="../slideLayouts/slideLayout95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37" Type="http://schemas.openxmlformats.org/officeDocument/2006/relationships/theme" Target="../theme/theme2.xml"/><Relationship Id="rId40" Type="http://schemas.openxmlformats.org/officeDocument/2006/relationships/image" Target="../media/image36.svg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7.xml"/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9" Type="http://schemas.openxmlformats.org/officeDocument/2006/relationships/image" Target="../media/image35.png"/><Relationship Id="rId21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33" Type="http://schemas.openxmlformats.org/officeDocument/2006/relationships/slideLayout" Target="../slideLayouts/slideLayout131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29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32" Type="http://schemas.openxmlformats.org/officeDocument/2006/relationships/slideLayout" Target="../slideLayouts/slideLayout130.xml"/><Relationship Id="rId37" Type="http://schemas.openxmlformats.org/officeDocument/2006/relationships/theme" Target="../theme/theme3.xml"/><Relationship Id="rId40" Type="http://schemas.openxmlformats.org/officeDocument/2006/relationships/image" Target="../media/image51.svg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slideLayout" Target="../slideLayouts/slideLayout126.xml"/><Relationship Id="rId36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31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30" Type="http://schemas.openxmlformats.org/officeDocument/2006/relationships/slideLayout" Target="../slideLayouts/slideLayout128.xml"/><Relationship Id="rId35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26" Type="http://schemas.openxmlformats.org/officeDocument/2006/relationships/slideLayout" Target="../slideLayouts/slideLayout160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155.xml"/><Relationship Id="rId34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29" Type="http://schemas.openxmlformats.org/officeDocument/2006/relationships/slideLayout" Target="../slideLayouts/slideLayout163.xml"/><Relationship Id="rId41" Type="http://schemas.openxmlformats.org/officeDocument/2006/relationships/image" Target="../media/image51.svg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24" Type="http://schemas.openxmlformats.org/officeDocument/2006/relationships/slideLayout" Target="../slideLayouts/slideLayout158.xml"/><Relationship Id="rId32" Type="http://schemas.openxmlformats.org/officeDocument/2006/relationships/slideLayout" Target="../slideLayouts/slideLayout166.xml"/><Relationship Id="rId37" Type="http://schemas.openxmlformats.org/officeDocument/2006/relationships/slideLayout" Target="../slideLayouts/slideLayout171.xml"/><Relationship Id="rId40" Type="http://schemas.openxmlformats.org/officeDocument/2006/relationships/image" Target="../media/image35.png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slideLayout" Target="../slideLayouts/slideLayout157.xml"/><Relationship Id="rId28" Type="http://schemas.openxmlformats.org/officeDocument/2006/relationships/slideLayout" Target="../slideLayouts/slideLayout162.xml"/><Relationship Id="rId36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31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Relationship Id="rId27" Type="http://schemas.openxmlformats.org/officeDocument/2006/relationships/slideLayout" Target="../slideLayouts/slideLayout161.xml"/><Relationship Id="rId30" Type="http://schemas.openxmlformats.org/officeDocument/2006/relationships/slideLayout" Target="../slideLayouts/slideLayout164.xml"/><Relationship Id="rId35" Type="http://schemas.openxmlformats.org/officeDocument/2006/relationships/slideLayout" Target="../slideLayouts/slideLayout169.xml"/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5" Type="http://schemas.openxmlformats.org/officeDocument/2006/relationships/slideLayout" Target="../slideLayouts/slideLayout159.xml"/><Relationship Id="rId33" Type="http://schemas.openxmlformats.org/officeDocument/2006/relationships/slideLayout" Target="../slideLayouts/slideLayout167.xml"/><Relationship Id="rId38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4.xml"/><Relationship Id="rId18" Type="http://schemas.openxmlformats.org/officeDocument/2006/relationships/slideLayout" Target="../slideLayouts/slideLayout189.xml"/><Relationship Id="rId26" Type="http://schemas.openxmlformats.org/officeDocument/2006/relationships/slideLayout" Target="../slideLayouts/slideLayout197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192.xml"/><Relationship Id="rId34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20" Type="http://schemas.openxmlformats.org/officeDocument/2006/relationships/slideLayout" Target="../slideLayouts/slideLayout191.xml"/><Relationship Id="rId29" Type="http://schemas.openxmlformats.org/officeDocument/2006/relationships/slideLayout" Target="../slideLayouts/slideLayout200.xml"/><Relationship Id="rId41" Type="http://schemas.openxmlformats.org/officeDocument/2006/relationships/image" Target="../media/image36.svg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24" Type="http://schemas.openxmlformats.org/officeDocument/2006/relationships/slideLayout" Target="../slideLayouts/slideLayout195.xml"/><Relationship Id="rId32" Type="http://schemas.openxmlformats.org/officeDocument/2006/relationships/slideLayout" Target="../slideLayouts/slideLayout203.xml"/><Relationship Id="rId37" Type="http://schemas.openxmlformats.org/officeDocument/2006/relationships/slideLayout" Target="../slideLayouts/slideLayout208.xml"/><Relationship Id="rId40" Type="http://schemas.openxmlformats.org/officeDocument/2006/relationships/image" Target="../media/image35.png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23" Type="http://schemas.openxmlformats.org/officeDocument/2006/relationships/slideLayout" Target="../slideLayouts/slideLayout194.xml"/><Relationship Id="rId28" Type="http://schemas.openxmlformats.org/officeDocument/2006/relationships/slideLayout" Target="../slideLayouts/slideLayout199.xml"/><Relationship Id="rId36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181.xml"/><Relationship Id="rId19" Type="http://schemas.openxmlformats.org/officeDocument/2006/relationships/slideLayout" Target="../slideLayouts/slideLayout190.xml"/><Relationship Id="rId31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Relationship Id="rId22" Type="http://schemas.openxmlformats.org/officeDocument/2006/relationships/slideLayout" Target="../slideLayouts/slideLayout193.xml"/><Relationship Id="rId27" Type="http://schemas.openxmlformats.org/officeDocument/2006/relationships/slideLayout" Target="../slideLayouts/slideLayout198.xml"/><Relationship Id="rId30" Type="http://schemas.openxmlformats.org/officeDocument/2006/relationships/slideLayout" Target="../slideLayouts/slideLayout201.xml"/><Relationship Id="rId35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83.xml"/><Relationship Id="rId17" Type="http://schemas.openxmlformats.org/officeDocument/2006/relationships/slideLayout" Target="../slideLayouts/slideLayout188.xml"/><Relationship Id="rId25" Type="http://schemas.openxmlformats.org/officeDocument/2006/relationships/slideLayout" Target="../slideLayouts/slideLayout196.xml"/><Relationship Id="rId33" Type="http://schemas.openxmlformats.org/officeDocument/2006/relationships/slideLayout" Target="../slideLayouts/slideLayout204.xml"/><Relationship Id="rId38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5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3B369565-26DD-4407-B43B-8514F803BA6F}" type="datetime1">
              <a:rPr lang="fi-FI" noProof="0" smtClean="0"/>
              <a:t>20.11.2023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5F7B09B-2E9D-3DA3-CB9F-600999002B9A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62" r:id="rId3"/>
    <p:sldLayoutId id="2147483663" r:id="rId4"/>
    <p:sldLayoutId id="2147483705" r:id="rId5"/>
    <p:sldLayoutId id="2147483661" r:id="rId6"/>
    <p:sldLayoutId id="2147483707" r:id="rId7"/>
    <p:sldLayoutId id="2147483668" r:id="rId8"/>
    <p:sldLayoutId id="2147483650" r:id="rId9"/>
    <p:sldLayoutId id="2147483653" r:id="rId10"/>
    <p:sldLayoutId id="2147483652" r:id="rId11"/>
    <p:sldLayoutId id="2147483667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701" r:id="rId26"/>
    <p:sldLayoutId id="2147483721" r:id="rId27"/>
    <p:sldLayoutId id="2147483722" r:id="rId28"/>
    <p:sldLayoutId id="2147483732" r:id="rId29"/>
    <p:sldLayoutId id="2147483733" r:id="rId30"/>
    <p:sldLayoutId id="2147483734" r:id="rId31"/>
    <p:sldLayoutId id="2147483651" r:id="rId32"/>
    <p:sldLayoutId id="2147483664" r:id="rId33"/>
    <p:sldLayoutId id="2147483666" r:id="rId34"/>
    <p:sldLayoutId id="2147483708" r:id="rId35"/>
    <p:sldLayoutId id="2147483665" r:id="rId36"/>
    <p:sldLayoutId id="2147483711" r:id="rId37"/>
    <p:sldLayoutId id="2147483654" r:id="rId38"/>
    <p:sldLayoutId id="2147483684" r:id="rId39"/>
    <p:sldLayoutId id="2147483685" r:id="rId40"/>
    <p:sldLayoutId id="2147483686" r:id="rId41"/>
    <p:sldLayoutId id="2147483683" r:id="rId42"/>
    <p:sldLayoutId id="2147483717" r:id="rId43"/>
    <p:sldLayoutId id="2147483687" r:id="rId44"/>
    <p:sldLayoutId id="2147483718" r:id="rId45"/>
    <p:sldLayoutId id="2147483720" r:id="rId46"/>
    <p:sldLayoutId id="2147483655" r:id="rId47"/>
    <p:sldLayoutId id="2147483692" r:id="rId48"/>
    <p:sldLayoutId id="2147483693" r:id="rId49"/>
    <p:sldLayoutId id="2147483694" r:id="rId50"/>
    <p:sldLayoutId id="2147483695" r:id="rId51"/>
    <p:sldLayoutId id="2147483735" r:id="rId52"/>
    <p:sldLayoutId id="2147483736" r:id="rId53"/>
    <p:sldLayoutId id="2147483700" r:id="rId54"/>
    <p:sldLayoutId id="2147483660" r:id="rId55"/>
    <p:sldLayoutId id="2147483699" r:id="rId56"/>
    <p:sldLayoutId id="2147483682" r:id="rId57"/>
    <p:sldLayoutId id="2147483713" r:id="rId58"/>
    <p:sldLayoutId id="2147483728" r:id="rId59"/>
    <p:sldLayoutId id="2147483729" r:id="rId60"/>
    <p:sldLayoutId id="2147483730" r:id="rId61"/>
    <p:sldLayoutId id="2147483731" r:id="rId62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5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564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B369565-26DD-4407-B43B-8514F803BA6F}" type="datetime1">
              <a:rPr lang="fi-FI" smtClean="0"/>
              <a:pPr/>
              <a:t>20.11.2023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964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© HYVIL Hyvinvointialueyhtiö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(c)" hidden="1"/>
          <p:cNvSpPr txBox="1"/>
          <p:nvPr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2A44357-810C-47A3-1000-F7202EA5CE97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  <p:sp>
        <p:nvSpPr>
          <p:cNvPr id="7" name="(c)" hidden="1">
            <a:extLst>
              <a:ext uri="{FF2B5EF4-FFF2-40B4-BE49-F238E27FC236}">
                <a16:creationId xmlns:a16="http://schemas.microsoft.com/office/drawing/2014/main" id="{F67FFB2E-A746-519A-99B2-5619C863E938}"/>
              </a:ext>
            </a:extLst>
          </p:cNvPr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(logo)" descr="Z:\GRW (grow)\logot\copyright_grow.png" hidden="1">
            <a:extLst>
              <a:ext uri="{FF2B5EF4-FFF2-40B4-BE49-F238E27FC236}">
                <a16:creationId xmlns:a16="http://schemas.microsoft.com/office/drawing/2014/main" id="{2512C10B-9269-60F6-5CDD-9EF3AB2D25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F1F4F30-9507-E81E-C142-BFF2C90D3017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1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Rubik ExtraBold" pitchFamily="2" charset="-79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5"/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564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B369565-26DD-4407-B43B-8514F803BA6F}" type="datetime1">
              <a:rPr lang="fi-FI" smtClean="0"/>
              <a:pPr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964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© HYVIL Hyvinvointialueyhtiö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(c)" hidden="1"/>
          <p:cNvSpPr txBox="1"/>
          <p:nvPr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2A44357-810C-47A3-1000-F7202EA5CE97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  <p:sp>
        <p:nvSpPr>
          <p:cNvPr id="7" name="(c)" hidden="1">
            <a:extLst>
              <a:ext uri="{FF2B5EF4-FFF2-40B4-BE49-F238E27FC236}">
                <a16:creationId xmlns:a16="http://schemas.microsoft.com/office/drawing/2014/main" id="{F67FFB2E-A746-519A-99B2-5619C863E938}"/>
              </a:ext>
            </a:extLst>
          </p:cNvPr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(logo)" descr="Z:\GRW (grow)\logot\copyright_grow.png" hidden="1">
            <a:extLst>
              <a:ext uri="{FF2B5EF4-FFF2-40B4-BE49-F238E27FC236}">
                <a16:creationId xmlns:a16="http://schemas.microsoft.com/office/drawing/2014/main" id="{2512C10B-9269-60F6-5CDD-9EF3AB2D25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F1F4F30-9507-E81E-C142-BFF2C90D3017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4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Rubik ExtraBold" pitchFamily="2" charset="-79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5"/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564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B369565-26DD-4407-B43B-8514F803BA6F}" type="datetime1">
              <a:rPr lang="fi-FI" smtClean="0"/>
              <a:pPr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964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© HYVIL Hyvinvointialueyhtiö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(c)" hidden="1"/>
          <p:cNvSpPr txBox="1"/>
          <p:nvPr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2A44357-810C-47A3-1000-F7202EA5CE97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  <p:sp>
        <p:nvSpPr>
          <p:cNvPr id="7" name="(c)" hidden="1">
            <a:extLst>
              <a:ext uri="{FF2B5EF4-FFF2-40B4-BE49-F238E27FC236}">
                <a16:creationId xmlns:a16="http://schemas.microsoft.com/office/drawing/2014/main" id="{F67FFB2E-A746-519A-99B2-5619C863E938}"/>
              </a:ext>
            </a:extLst>
          </p:cNvPr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(logo)" descr="Z:\GRW (grow)\logot\copyright_grow.png" hidden="1">
            <a:extLst>
              <a:ext uri="{FF2B5EF4-FFF2-40B4-BE49-F238E27FC236}">
                <a16:creationId xmlns:a16="http://schemas.microsoft.com/office/drawing/2014/main" id="{2512C10B-9269-60F6-5CDD-9EF3AB2D25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F1F4F30-9507-E81E-C142-BFF2C90D3017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9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  <p:sldLayoutId id="2147483850" r:id="rId32"/>
    <p:sldLayoutId id="2147483851" r:id="rId33"/>
    <p:sldLayoutId id="2147483852" r:id="rId34"/>
    <p:sldLayoutId id="2147483853" r:id="rId35"/>
    <p:sldLayoutId id="2147483854" r:id="rId36"/>
    <p:sldLayoutId id="2147483855" r:id="rId37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Rubik ExtraBold" pitchFamily="2" charset="-79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5"/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564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B369565-26DD-4407-B43B-8514F803BA6F}" type="datetime1">
              <a:rPr lang="fi-FI" smtClean="0"/>
              <a:pPr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964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© HYVIL Hyvinvointialueyhtiö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(c)" hidden="1"/>
          <p:cNvSpPr txBox="1"/>
          <p:nvPr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</a:t>
            </a:r>
            <a:r>
              <a:rPr lang="fi-FI" sz="200" err="1">
                <a:solidFill>
                  <a:schemeClr val="bg1"/>
                </a:solidFill>
                <a:latin typeface="+mn-lt"/>
              </a:rPr>
              <a:t>grow</a:t>
            </a:r>
            <a:r>
              <a:rPr lang="fi-FI" sz="200">
                <a:solidFill>
                  <a:schemeClr val="bg1"/>
                </a:solidFill>
                <a:latin typeface="+mn-lt"/>
              </a:rPr>
              <a:t>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</a:t>
            </a:r>
            <a:r>
              <a:rPr lang="fi-FI" sz="200" baseline="0" err="1">
                <a:solidFill>
                  <a:schemeClr val="bg1"/>
                </a:solidFill>
                <a:latin typeface="+mn-lt"/>
              </a:rPr>
              <a:t>kuntaliitto</a:t>
            </a:r>
            <a:endParaRPr lang="en-GB" sz="2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2A44357-810C-47A3-1000-F7202EA5CE97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  <p:sp>
        <p:nvSpPr>
          <p:cNvPr id="7" name="(c)" hidden="1">
            <a:extLst>
              <a:ext uri="{FF2B5EF4-FFF2-40B4-BE49-F238E27FC236}">
                <a16:creationId xmlns:a16="http://schemas.microsoft.com/office/drawing/2014/main" id="{F67FFB2E-A746-519A-99B2-5619C863E938}"/>
              </a:ext>
            </a:extLst>
          </p:cNvPr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</a:t>
            </a:r>
            <a:r>
              <a:rPr lang="fi-FI" sz="200" err="1">
                <a:solidFill>
                  <a:schemeClr val="bg1"/>
                </a:solidFill>
                <a:latin typeface="+mn-lt"/>
              </a:rPr>
              <a:t>grow</a:t>
            </a:r>
            <a:r>
              <a:rPr lang="fi-FI" sz="200">
                <a:solidFill>
                  <a:schemeClr val="bg1"/>
                </a:solidFill>
                <a:latin typeface="+mn-lt"/>
              </a:rPr>
              <a:t>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</a:t>
            </a:r>
            <a:r>
              <a:rPr lang="fi-FI" sz="200" baseline="0" err="1">
                <a:solidFill>
                  <a:schemeClr val="bg1"/>
                </a:solidFill>
                <a:latin typeface="+mn-lt"/>
              </a:rPr>
              <a:t>kuntaliitto</a:t>
            </a:r>
            <a:endParaRPr lang="en-GB" sz="2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(logo)" descr="Z:\GRW (grow)\logot\copyright_grow.png" hidden="1">
            <a:extLst>
              <a:ext uri="{FF2B5EF4-FFF2-40B4-BE49-F238E27FC236}">
                <a16:creationId xmlns:a16="http://schemas.microsoft.com/office/drawing/2014/main" id="{2512C10B-9269-60F6-5CDD-9EF3AB2D25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F1F4F30-9507-E81E-C142-BFF2C90D3017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6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  <p:sldLayoutId id="2147483877" r:id="rId21"/>
    <p:sldLayoutId id="2147483878" r:id="rId22"/>
    <p:sldLayoutId id="2147483879" r:id="rId23"/>
    <p:sldLayoutId id="2147483880" r:id="rId24"/>
    <p:sldLayoutId id="2147483881" r:id="rId25"/>
    <p:sldLayoutId id="2147483882" r:id="rId26"/>
    <p:sldLayoutId id="2147483883" r:id="rId27"/>
    <p:sldLayoutId id="2147483884" r:id="rId28"/>
    <p:sldLayoutId id="2147483885" r:id="rId29"/>
    <p:sldLayoutId id="2147483886" r:id="rId30"/>
    <p:sldLayoutId id="2147483887" r:id="rId31"/>
    <p:sldLayoutId id="2147483888" r:id="rId32"/>
    <p:sldLayoutId id="2147483889" r:id="rId33"/>
    <p:sldLayoutId id="2147483890" r:id="rId34"/>
    <p:sldLayoutId id="2147483891" r:id="rId35"/>
    <p:sldLayoutId id="2147483892" r:id="rId36"/>
    <p:sldLayoutId id="2147483893" r:id="rId37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Rubik ExtraBold" pitchFamily="2" charset="-79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kayttoehdo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4.xml"/><Relationship Id="rId5" Type="http://schemas.openxmlformats.org/officeDocument/2006/relationships/hyperlink" Target="https://www.hyvil.fi/neuvontapalvelut/neuvontapyyntolomake/" TargetMode="Externa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160CD-E3AC-5192-8D91-292839DB27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i-FI" sz="4000" dirty="0"/>
            </a:br>
            <a:r>
              <a:rPr lang="fi-FI" sz="4000" dirty="0"/>
              <a:t>Vammaispalvelulaki ja laki kehitysvammaisten erityishuollosta. </a:t>
            </a:r>
            <a:br>
              <a:rPr lang="fi-FI" sz="4000" dirty="0"/>
            </a:br>
            <a:r>
              <a:rPr lang="fi-FI" sz="4000" dirty="0"/>
              <a:t>Hyvinvointialueen vastuu palveluiden järjestämisestä.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B30F599-976D-AC1A-1A92-CD58A8E14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5373217"/>
            <a:ext cx="10658475" cy="1008112"/>
          </a:xfrm>
        </p:spPr>
        <p:txBody>
          <a:bodyPr/>
          <a:lstStyle/>
          <a:p>
            <a:r>
              <a:rPr lang="fi-FI" dirty="0"/>
              <a:t>Vammaisten lasten aamu- ja iltapäivätoiminta sekä loma-ajan toiminta 20.11.2023</a:t>
            </a:r>
          </a:p>
          <a:p>
            <a:r>
              <a:rPr lang="fi-FI" dirty="0"/>
              <a:t>Sami Uotinen</a:t>
            </a:r>
          </a:p>
          <a:p>
            <a:r>
              <a:rPr lang="fi-FI" dirty="0"/>
              <a:t>Johtava juristi</a:t>
            </a:r>
          </a:p>
        </p:txBody>
      </p:sp>
    </p:spTree>
    <p:extLst>
      <p:ext uri="{BB962C8B-B14F-4D97-AF65-F5344CB8AC3E}">
        <p14:creationId xmlns:p14="http://schemas.microsoft.com/office/powerpoint/2010/main" val="8774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5AE9A3-76A2-92E5-FD58-B16C1F4E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 vammaispalvelulaki – </a:t>
            </a:r>
            <a:br>
              <a:rPr lang="fi-FI" dirty="0"/>
            </a:br>
            <a:r>
              <a:rPr lang="fi-FI" dirty="0"/>
              <a:t>Lyhytaikainen huolenpito 24 §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D8464D-2C9C-6954-64AF-E7D36B48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….</a:t>
            </a:r>
          </a:p>
          <a:p>
            <a:r>
              <a:rPr lang="fi-FI" dirty="0"/>
              <a:t>Lyhytaikaista huolenpitoa on oikeus saada myös, jos kunta ei järjestä perusopetuslain 48 b §:n perusteella sellaista aamu- ja iltapäivätoimintaa, joka vastaa vammaisen lapsen yksilöllisiin tarpeisiin.</a:t>
            </a:r>
          </a:p>
          <a:p>
            <a:r>
              <a:rPr lang="fi-FI" dirty="0"/>
              <a:t>…</a:t>
            </a:r>
          </a:p>
          <a:p>
            <a:r>
              <a:rPr lang="fi-FI" dirty="0"/>
              <a:t>Kunta voi tuottaa lyhytaikaista huolenpitoa siltä osin, kuin se on hyvinvointialueen ja kunnan tehtäväkokonaisuuksien toteuttamisen kannalta tarkoituksenmukaista.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C1207F1-E2D6-A3C9-52DA-88D4348B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354D4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354D4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1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6A67E7-AA88-CB19-FC95-FC6AEFBE3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011" y="752476"/>
            <a:ext cx="10651227" cy="5874170"/>
          </a:xfrm>
        </p:spPr>
        <p:txBody>
          <a:bodyPr/>
          <a:lstStyle/>
          <a:p>
            <a:pPr marL="107950" marR="1905" indent="0" algn="just">
              <a:lnSpc>
                <a:spcPct val="94000"/>
              </a:lnSpc>
              <a:spcAft>
                <a:spcPts val="150"/>
              </a:spcAft>
              <a:buNone/>
            </a:pPr>
            <a:r>
              <a:rPr lang="fi-FI" sz="1800" b="1" i="1" dirty="0">
                <a:solidFill>
                  <a:srgbClr val="000000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Sosiaalipalveluista ovat maksuttomia: </a:t>
            </a:r>
          </a:p>
          <a:p>
            <a:pPr marL="0" marR="1905" indent="0" algn="just">
              <a:lnSpc>
                <a:spcPct val="94000"/>
              </a:lnSpc>
              <a:spcAft>
                <a:spcPts val="150"/>
              </a:spcAft>
              <a:buNone/>
            </a:pPr>
            <a:r>
              <a:rPr lang="fi-FI" sz="1800" i="1" dirty="0">
                <a:solidFill>
                  <a:srgbClr val="000000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— — — — — — — — — — — — — — — — — — — — — — — — — — — — — — </a:t>
            </a:r>
          </a:p>
          <a:p>
            <a:pPr marL="6350" marR="1905" indent="0" algn="just">
              <a:lnSpc>
                <a:spcPct val="94000"/>
              </a:lnSpc>
              <a:spcAft>
                <a:spcPts val="990"/>
              </a:spcAft>
              <a:buNone/>
            </a:pPr>
            <a:r>
              <a:rPr lang="fi-FI" sz="1800" i="1" dirty="0">
                <a:solidFill>
                  <a:srgbClr val="000000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2) kehitysvammaisten erityishuollosta annetussa laissa (519/1977) tarkoitettu </a:t>
            </a:r>
            <a:r>
              <a:rPr lang="fi-FI" sz="1800" b="1" i="1" dirty="0">
                <a:solidFill>
                  <a:srgbClr val="000000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erityishuolto ja mainitun lain 39 §:ssä tarkoitettu kuljetus</a:t>
            </a:r>
            <a:r>
              <a:rPr lang="fi-FI" sz="1800" i="1" dirty="0">
                <a:solidFill>
                  <a:srgbClr val="000000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; kehitysvammaisen </a:t>
            </a:r>
            <a:r>
              <a:rPr lang="fi-FI" sz="1800" b="1" i="1" dirty="0">
                <a:solidFill>
                  <a:srgbClr val="000000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ylläpidosta voidaan kuitenkin periä kohtuullinen maksu; </a:t>
            </a:r>
          </a:p>
          <a:p>
            <a:pPr marL="0" marR="1905" indent="0" algn="just">
              <a:lnSpc>
                <a:spcPct val="94000"/>
              </a:lnSpc>
              <a:spcAft>
                <a:spcPts val="150"/>
              </a:spcAft>
              <a:buNone/>
            </a:pPr>
            <a:r>
              <a:rPr lang="fi-FI" sz="1800" i="1" dirty="0">
                <a:solidFill>
                  <a:srgbClr val="000000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— — — — — — — — — — — — — — — — — — — — — — — — — — — — — — </a:t>
            </a:r>
          </a:p>
          <a:p>
            <a:pPr marL="6350" marR="1905" indent="0" algn="just">
              <a:lnSpc>
                <a:spcPct val="94000"/>
              </a:lnSpc>
              <a:spcAft>
                <a:spcPts val="990"/>
              </a:spcAft>
              <a:buNone/>
            </a:pPr>
            <a:r>
              <a:rPr lang="fi-FI" sz="1800" i="1" dirty="0">
                <a:solidFill>
                  <a:srgbClr val="000000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5) vammaispalvelulain ( / ) 7 §:ssä tarkoitettuun valmennukseen, 9 §:ssä tarkoitettuun henkilökohtaiseen apuun, 12 §:ssä tarkoitettuun erityiseen osallisuuden tukeen, 14 §:ssä tarkoitettuun tuettuun päätöksentekoon, 16 §:ssä tarkoitettuun vaativaan moniammatilliseen tukeen, 18 §:ssä tarkoitettuun asumisen tukeen, 19 §:ssä tarkoitettuun kotona järjestettävään lapsen asumisen tukeen, 22 §:ssä tarkoitettuun esteettömän asumisen tukeen, </a:t>
            </a:r>
            <a:r>
              <a:rPr lang="fi-FI" sz="1800" b="1" i="1" dirty="0">
                <a:solidFill>
                  <a:srgbClr val="000000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24 §:ssä tarkoitettuun lyhytaikaiseen huolenpitoon</a:t>
            </a:r>
            <a:r>
              <a:rPr lang="fi-FI" sz="1800" i="1" dirty="0">
                <a:solidFill>
                  <a:srgbClr val="000000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, 25 §:ssä tarkoitettuun päivätoimintaan, 27 §:ssä tarkoitettuun kehitysvammaisten henkilöiden työtoimintaan, 28 §:ssä tarkoitettuun liikkumisen tukeen ja 34 §:ssä tarkoitettuihin muihin lain tarkoituksen toteuttamiseksi tarvittaviin </a:t>
            </a:r>
            <a:r>
              <a:rPr lang="fi-FI" sz="1800" b="1" i="1" dirty="0">
                <a:solidFill>
                  <a:srgbClr val="000000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palveluihin sisältyvä apu ja tuki, </a:t>
            </a:r>
            <a:r>
              <a:rPr lang="fi-FI" sz="1800" i="1" dirty="0">
                <a:solidFill>
                  <a:srgbClr val="000000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24 §:ssä tarkoitettuna </a:t>
            </a:r>
            <a:r>
              <a:rPr lang="fi-FI" sz="1800" b="1" i="1" dirty="0">
                <a:solidFill>
                  <a:srgbClr val="000000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lyhytaikaisena huolenpitona järjestettävään aamu- ja iltapäivätoimintaan liittyvä ylläpito</a:t>
            </a:r>
            <a:r>
              <a:rPr lang="fi-FI" sz="1800" i="1" dirty="0">
                <a:solidFill>
                  <a:srgbClr val="000000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, 25 §:ssä tarkoitetut päivätoiminnan ja 27 §:ssä tarkoitetun kehitysvammaisten henkilöiden työtoiminnan </a:t>
            </a:r>
            <a:r>
              <a:rPr lang="fi-FI" sz="1800" b="1" i="1" dirty="0">
                <a:solidFill>
                  <a:srgbClr val="000000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matkat</a:t>
            </a:r>
            <a:r>
              <a:rPr lang="fi-FI" sz="1800" i="1" dirty="0">
                <a:solidFill>
                  <a:srgbClr val="000000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fi-FI" sz="1800" b="1" i="1" dirty="0">
                <a:solidFill>
                  <a:srgbClr val="000000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sekä asumisen tukeen ja kotona järjestettävään lapsen asumisen tukeen sisältyvät palvelut</a:t>
            </a:r>
            <a:r>
              <a:rPr lang="fi-FI" sz="1800" i="1" dirty="0">
                <a:solidFill>
                  <a:srgbClr val="000000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; asumisen tuesta ja henkilökohtaisesta avusta voidaan kuitenkin periä maksu, jos henkilö saa niihin korvausta muun lain kuin vammaispalvelulain nojalla</a:t>
            </a:r>
            <a:endParaRPr lang="fi-FI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0BC19A-3B6B-9994-4AA3-4E0477C2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94F41CC-75B0-EDFD-886B-182C6D19D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231355"/>
            <a:ext cx="10658475" cy="914399"/>
          </a:xfrm>
        </p:spPr>
        <p:txBody>
          <a:bodyPr/>
          <a:lstStyle/>
          <a:p>
            <a:r>
              <a:rPr lang="fi-FI" sz="3200" b="1">
                <a:solidFill>
                  <a:srgbClr val="923468"/>
                </a:solidFill>
                <a:effectLst/>
                <a:latin typeface="Work Sans" panose="00000500000000000000" pitchFamily="2" charset="0"/>
                <a:ea typeface="Times New Roman" panose="02020603050405020304" pitchFamily="18" charset="0"/>
              </a:rPr>
              <a:t>Maksuttomat sosiaalipalvelut 4 §</a:t>
            </a:r>
            <a:endParaRPr lang="fi-FI" sz="3200">
              <a:solidFill>
                <a:srgbClr val="9234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A9A3CA-6D85-C25E-FB1A-F1A0ECE4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Voimaantulon siirto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D056B5-858B-23DE-E5EA-7654881F2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329237" cy="3816350"/>
          </a:xfrm>
        </p:spPr>
        <p:txBody>
          <a:bodyPr/>
          <a:lstStyle/>
          <a:p>
            <a:r>
              <a:rPr lang="fi-FI" dirty="0"/>
              <a:t>Uuden vammaispalvelulain sekä kehitysvammaisten erityishuollosta annetun lain, asiakasmaksulain, sosiaalihuoltolain ym. muutosten  voimaantulo siirtyy 1.1.2025</a:t>
            </a:r>
          </a:p>
          <a:p>
            <a:r>
              <a:rPr lang="fi-FI" dirty="0"/>
              <a:t>Vammaispalvelulain voimaantuloa siirrettäisiin, jotta lain soveltamisalaa voidaan tarkentaa. </a:t>
            </a:r>
          </a:p>
          <a:p>
            <a:r>
              <a:rPr lang="fi-FI" dirty="0"/>
              <a:t>Soveltamisalan tarkentamisesta annettaisiin ennen lakien voimaantuloa erikseen esitys. </a:t>
            </a:r>
          </a:p>
          <a:p>
            <a:pPr lvl="1"/>
            <a:r>
              <a:rPr lang="fi-FI" dirty="0"/>
              <a:t>Siinä vammaispalvelulaki säilyisi vammaisille henkilöille tarkoitettuna erityislakina. 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3A780E3-448B-D2A9-3963-79371E88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354D4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354D4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7" name="Kuvan paikkamerkki 6" descr="Kuva, joka sisältää kohteen henkilö, vaate, ikkuna, mies&#10;&#10;Kuvaus luotu automaattisesti">
            <a:extLst>
              <a:ext uri="{FF2B5EF4-FFF2-40B4-BE49-F238E27FC236}">
                <a16:creationId xmlns:a16="http://schemas.microsoft.com/office/drawing/2014/main" id="{5ED4B61D-EA94-5941-C753-115C8D9909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323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122FE6-27BB-E86E-E9CC-5C7160B4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</p:spPr>
        <p:txBody>
          <a:bodyPr anchor="t">
            <a:normAutofit/>
          </a:bodyPr>
          <a:lstStyle/>
          <a:p>
            <a:r>
              <a:rPr lang="fi-FI" dirty="0"/>
              <a:t>Lausumat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EC3097-155D-5718-9658-E5F7B416B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1700"/>
              <a:t>Eduskunta edellyttää, että valtioneuvosto ryhtyy toimenpiteisiin vammaispalvelulain soveltamisalan, lain ensisijaisuuden ja lain yksittäisten säännösten tarkkuuden kehittämiseksi siten, että kaikki vammaiset pääsevät tosiasiallisesti heille kuuluviin palveluihin.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1700"/>
              <a:t>Eduskunta edellyttää, että valtioneuvosto varmistaa haavoittuvassa asemassa olevien lasten, kuten autismi- ja neurokirjoon kuuluvien lasten, palvelut.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i-FI" sz="1700"/>
              <a:t>Eduskunta edellyttää, että valtioneuvosto varmistaa hyvinvointialueille riittävät resurssit vammaisten ihmisten tarpeenmukaisten palvelujen turvaamiseksi. </a:t>
            </a:r>
          </a:p>
        </p:txBody>
      </p:sp>
      <p:pic>
        <p:nvPicPr>
          <p:cNvPr id="7" name="Kuvan paikkamerkki 6" descr="Kuva, joka sisältää kohteen jalkineet, katu, ryhmä, maa&#10;&#10;Kuvaus luotu automaattisesti">
            <a:extLst>
              <a:ext uri="{FF2B5EF4-FFF2-40B4-BE49-F238E27FC236}">
                <a16:creationId xmlns:a16="http://schemas.microsoft.com/office/drawing/2014/main" id="{63CC1E98-2B25-C262-201F-3233014BDB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900" y="1989137"/>
            <a:ext cx="5113338" cy="3816351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88F6F10-F9BE-0D2E-E652-E315FF6D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354D4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354D4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5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24744"/>
            <a:ext cx="8065541" cy="1368152"/>
          </a:xfrm>
        </p:spPr>
        <p:txBody>
          <a:bodyPr/>
          <a:lstStyle/>
          <a:p>
            <a:r>
              <a:rPr lang="fi-FI" noProof="0"/>
              <a:t>Kiitos.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08725"/>
            <a:ext cx="433388" cy="2159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354D4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354D4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9DE06D0-1FC0-475B-BCB4-960B3F9975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DE08371-4E27-4192-8BA8-697920DBAF2E}"/>
              </a:ext>
            </a:extLst>
          </p:cNvPr>
          <p:cNvSpPr txBox="1"/>
          <p:nvPr/>
        </p:nvSpPr>
        <p:spPr>
          <a:xfrm>
            <a:off x="623392" y="2132855"/>
            <a:ext cx="87907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rgbClr val="236B8E"/>
                </a:solidFill>
                <a:effectLst/>
                <a:uLnTx/>
                <a:uFillTx/>
                <a:latin typeface="Avenir Next LT Pro"/>
                <a:ea typeface="Verdana" panose="020B0604030504040204" pitchFamily="34" charset="0"/>
                <a:cs typeface="+mn-cs"/>
              </a:rPr>
              <a:t>Palvelemme hyvinvointialueiden henkilöstöä ja luottamushenkilöitä sosiaali- ja terveydenhuoltoa koskevissa asioissa.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213DD49-7EC8-4DCC-8C79-C5C6B2A90FC7}"/>
              </a:ext>
            </a:extLst>
          </p:cNvPr>
          <p:cNvSpPr txBox="1"/>
          <p:nvPr/>
        </p:nvSpPr>
        <p:spPr>
          <a:xfrm>
            <a:off x="623392" y="3867276"/>
            <a:ext cx="100425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Neuvontapalveluita varten suosittelemme käyttämään ensisijaisesti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>
                <a:ln>
                  <a:noFill/>
                </a:ln>
                <a:solidFill>
                  <a:srgbClr val="236B8E"/>
                </a:solidFill>
                <a:effectLst/>
                <a:uLnTx/>
                <a:uFillTx/>
                <a:latin typeface="Avenir Next LT Pro"/>
                <a:ea typeface="Verdana" panose="020B0604030504040204" pitchFamily="34" charset="0"/>
                <a:cs typeface="+mn-cs"/>
                <a:hlinkClick r:id="rId5"/>
              </a:rPr>
              <a:t>https://www.hyvil.fi/neuvontapalvelut/neuvontapyyntolomake/</a:t>
            </a:r>
            <a:endParaRPr kumimoji="0" lang="fi-FI" sz="2800" b="1" i="0" u="none" strike="noStrike" kern="1200" cap="none" spc="0" normalizeH="0" baseline="0" noProof="0">
              <a:ln>
                <a:noFill/>
              </a:ln>
              <a:solidFill>
                <a:srgbClr val="236B8E"/>
              </a:solidFill>
              <a:effectLst/>
              <a:uLnTx/>
              <a:uFillTx/>
              <a:latin typeface="Avenir Next LT Pro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59B0DE-A845-FF55-BBD1-DEC48780C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644" y="1052736"/>
            <a:ext cx="5113213" cy="1008660"/>
          </a:xfrm>
        </p:spPr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102077D-381E-05E1-7C0D-095C09C71E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Sami Uotinen</a:t>
            </a:r>
          </a:p>
          <a:p>
            <a:r>
              <a:rPr lang="fi-FI"/>
              <a:t>Johtava juristi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501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189CB9-6971-33A4-E748-1780EA63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Esityksen 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90A779-0196-2325-1111-ADF61EA35B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/>
              <a:t>Vammaispalvelulain </a:t>
            </a:r>
            <a:r>
              <a:rPr lang="fi-FI" dirty="0"/>
              <a:t>ja kehitysvammalain suhde muuhun lainsäädäntöön</a:t>
            </a:r>
          </a:p>
          <a:p>
            <a:endParaRPr lang="fi-FI" dirty="0"/>
          </a:p>
          <a:p>
            <a:r>
              <a:rPr lang="fi-FI" dirty="0"/>
              <a:t>Vammaislainsäädäntö uudistuu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EC2CFFA-3527-63AA-01EE-F6C4708D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2</a:t>
            </a:fld>
            <a:endParaRPr lang="fi-FI"/>
          </a:p>
        </p:txBody>
      </p:sp>
      <p:pic>
        <p:nvPicPr>
          <p:cNvPr id="7" name="Kuvan paikkamerkki 6" descr="Kuva, joka sisältää kohteen teksti, tussitaulu, sisä-, henkilö&#10;&#10;Kuvaus luotu automaattisesti">
            <a:extLst>
              <a:ext uri="{FF2B5EF4-FFF2-40B4-BE49-F238E27FC236}">
                <a16:creationId xmlns:a16="http://schemas.microsoft.com/office/drawing/2014/main" id="{070F37FF-7627-E4C1-242B-F69AD685B0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86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1F7250-3765-6AB9-082E-E750928F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Nykyisen vammaispalvelulain suhde muuhun lainsäädäntöön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20346E-FFFA-D714-9ACE-61BC57ADD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2564904"/>
            <a:ext cx="10658475" cy="3240584"/>
          </a:xfrm>
        </p:spPr>
        <p:txBody>
          <a:bodyPr/>
          <a:lstStyle/>
          <a:p>
            <a:r>
              <a:rPr lang="fi-FI" dirty="0"/>
              <a:t>Vammaispalvelulain mukaisia palveluja ja tukitoimia järjestetään, </a:t>
            </a:r>
            <a:r>
              <a:rPr lang="fi-FI" b="1" dirty="0"/>
              <a:t>jos vammainen henkilö ei saa riittäviä ja hänelle sopivia palveluja tai tukitoimia muun lain nojalla</a:t>
            </a:r>
            <a:r>
              <a:rPr lang="fi-FI" dirty="0"/>
              <a:t>. Kehitysvammaisten erityishuollosta annetun lain 1 §:ssä tarkoitetulle henkilölle järjestetään kuitenkin hänen vammaisuutensa edellyttämiä palveluja ja tukitoimia ensisijaisesti vammaispalvelulain nojalla siltä osin kuin ne ovat hänen palveluntarpeeseensa nähden riittäviä ja sopivia sekä muutoinkin hänen etunsa mukaisia. </a:t>
            </a:r>
          </a:p>
          <a:p>
            <a:r>
              <a:rPr lang="fi-FI" dirty="0"/>
              <a:t>Edellä sanotun estämättä voidaan vammaiselle henkilölle antaa tämän lain mukaisia palveluja tai taloudellisia tukitoimia, jos 1 momentissa tarkoitetun muun lain nojalla annettavan palvelun tai etuuden saaminen viivästyy.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500CCBF-9AEA-B169-2E5C-78B00A44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44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E7E22D-7481-1872-B1D4-14419848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Vammaisille tarkoitetut palvelut (8 § 1 momentti)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0767EC-CD28-9D81-47BC-6827823EC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Vammaiselle henkilölle annetaan kuntoutusohjausta ja sopeutumisvalmennusta sekä </a:t>
            </a:r>
            <a:r>
              <a:rPr lang="fi-FI" b="1" i="1" dirty="0"/>
              <a:t>muita tämän lain tarkoituksen toteuttamiseksi tarpeellisia palveluja</a:t>
            </a:r>
            <a:r>
              <a:rPr lang="fi-FI" dirty="0"/>
              <a:t>. Näitä palveluja voidaan antaa myös vammaisen henkilön lähiomaiselle tai hänestä huolehtivalle taikka muutoin läheiselle henkilölle.</a:t>
            </a:r>
          </a:p>
          <a:p>
            <a:pPr lvl="1"/>
            <a:r>
              <a:rPr lang="fi-FI" dirty="0"/>
              <a:t>Yleisesti ottaen ko. momentin palvelut määrärahasidonnaisia</a:t>
            </a:r>
          </a:p>
          <a:p>
            <a:pPr lvl="1"/>
            <a:r>
              <a:rPr lang="fi-FI" dirty="0"/>
              <a:t>Muut lain tarkoituksen toteuttamisen kannalta tarpeelliset palvelut – </a:t>
            </a:r>
            <a:r>
              <a:rPr lang="fi-FI" dirty="0" err="1"/>
              <a:t>hvan</a:t>
            </a:r>
            <a:r>
              <a:rPr lang="fi-FI" dirty="0"/>
              <a:t> päätöksiin perustuvia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EA89DA3-0F31-80E0-8A7B-FFC57B4F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99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CEEC21-E003-582F-EA50-FF4C4B542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76673"/>
            <a:ext cx="10658475" cy="1368152"/>
          </a:xfrm>
        </p:spPr>
        <p:txBody>
          <a:bodyPr/>
          <a:lstStyle/>
          <a:p>
            <a:r>
              <a:rPr lang="fi-FI" dirty="0"/>
              <a:t>Kehitysvammaisten erityishuollosta annetun lain suhde muuhun lainsäädäntöön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56758B-D963-2D08-6854-5FC1779A2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2132856"/>
            <a:ext cx="10658475" cy="4032448"/>
          </a:xfrm>
        </p:spPr>
        <p:txBody>
          <a:bodyPr/>
          <a:lstStyle/>
          <a:p>
            <a:r>
              <a:rPr lang="fi-FI" dirty="0"/>
              <a:t>Erityishuoltolaissa säädetään erityishuollon antamisesta henkilölle, jonka kehitys tai henkinen toiminta on estynyt tai häiriintynyt synnynnäisen tai kehitysiässä saadun sairauden tai vamman vuoksi </a:t>
            </a:r>
            <a:r>
              <a:rPr lang="fi-FI" b="1" dirty="0"/>
              <a:t>ja joka ei muun lain nojalla voi saada tarvitsemiaan palveluja. </a:t>
            </a:r>
          </a:p>
          <a:p>
            <a:r>
              <a:rPr lang="fi-FI" dirty="0"/>
              <a:t>Erityishuollon tarkoituksena on edistää edellä  tarkoitetun henkilön suoriutumista päivittäisistä toiminnoista, hänen omintakeista toimeentuloaan ja sopeutumistaan yhteiskuntaan sekä turvata hänen tarvitsemansa hoito ja muu huolenpito.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3B51C15-98EF-C469-61F2-2F23BD17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506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A5909-C115-8B9E-E850-BAC03143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Erityishuoltolain 2 §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34E1DC-37D1-06C6-5AF3-2D12DB041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Erityishuoltoon kuuluvia palveluksia ovat, sen mukaan kuin asetuksella tai tämän lain nojalla muutoin säädetään tai määrätään:</a:t>
            </a:r>
          </a:p>
          <a:p>
            <a:r>
              <a:rPr lang="fi-FI" dirty="0"/>
              <a:t>…</a:t>
            </a:r>
          </a:p>
          <a:p>
            <a:r>
              <a:rPr lang="fi-FI" dirty="0"/>
              <a:t>6) yksilöllinen hoito ja muu huolenpito;</a:t>
            </a:r>
          </a:p>
          <a:p>
            <a:r>
              <a:rPr lang="fi-FI" dirty="0"/>
              <a:t>…</a:t>
            </a:r>
          </a:p>
          <a:p>
            <a:pPr marL="0" indent="0">
              <a:buNone/>
            </a:pPr>
            <a:r>
              <a:rPr lang="fi-FI" dirty="0"/>
              <a:t>Kunta voi tuottaa 1 momentin 6 kohdassa tarkoitettua yksilöllistä hoitoa ja muuta huolenpitoa siltä osin kuin se on hyvinvointialueen ja kunnan tehtäväkokonaisuuksien toteuttamisen kannalta tarkoituksenmukaista. (20.12.2022/1166)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FD3DD1B-DDD7-911A-15B6-B55BB977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384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227078-D672-4360-995B-8FE4D846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8681"/>
            <a:ext cx="10658475" cy="1872180"/>
          </a:xfrm>
        </p:spPr>
        <p:txBody>
          <a:bodyPr/>
          <a:lstStyle/>
          <a:p>
            <a:r>
              <a:rPr lang="fi-FI"/>
              <a:t>Vammaispalvelujen ja kehitysvammaisten erityishuollon maksut</a:t>
            </a:r>
            <a:br>
              <a:rPr lang="fi-FI"/>
            </a:br>
            <a:r>
              <a:rPr lang="fi-FI" sz="2400"/>
              <a:t>Asiakasmaksulaki  4 § - Maksuttomat sosiaalipalvelut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05CFA1-78C5-4918-A3E2-669D2E861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2276872"/>
            <a:ext cx="11017250" cy="4320479"/>
          </a:xfrm>
        </p:spPr>
        <p:txBody>
          <a:bodyPr/>
          <a:lstStyle/>
          <a:p>
            <a:r>
              <a:rPr lang="fi-FI" sz="1800" dirty="0"/>
              <a:t>1 kohta – … vammaisten henkilöiden työllistymistä tukeva toiminta ja vammaisten henkilöiden työtoiminta kuljetusta ja aterioita lukuun ottamatta</a:t>
            </a:r>
          </a:p>
          <a:p>
            <a:r>
              <a:rPr lang="fi-FI" sz="1800" dirty="0"/>
              <a:t>2 kohta – erityishuoltolaissa tarkoitettu erityishuolto ja lain 39 §:ssä tarkoitettu kuljetus; </a:t>
            </a:r>
          </a:p>
          <a:p>
            <a:pPr lvl="2"/>
            <a:r>
              <a:rPr lang="fi-FI" sz="1800" dirty="0"/>
              <a:t>kehitysvammaisten ylläpidosta voidaan kuitenkin periä maksu </a:t>
            </a:r>
            <a:r>
              <a:rPr lang="fi-FI" sz="1800" b="1" dirty="0"/>
              <a:t>lukuun ottamatta </a:t>
            </a:r>
          </a:p>
          <a:p>
            <a:pPr lvl="3"/>
            <a:r>
              <a:rPr lang="fi-FI" sz="1800" b="1" dirty="0"/>
              <a:t>alle 16-vuotiaalle annettavaa osittaista ylläpitoa ja </a:t>
            </a:r>
          </a:p>
          <a:p>
            <a:pPr lvl="3"/>
            <a:r>
              <a:rPr lang="fi-FI" sz="1800" dirty="0"/>
              <a:t>lain 28 §:ssä tarkoitettua opetusta saavan lapsen osittaista ylläpitoa sen lukuvuoden loppuun saakka, jonka aikana hän täyttää 16 vuotta</a:t>
            </a:r>
          </a:p>
          <a:p>
            <a:r>
              <a:rPr lang="fi-FI" sz="1800" dirty="0"/>
              <a:t>5 kohta – </a:t>
            </a:r>
            <a:r>
              <a:rPr lang="fi-FI" sz="1800" b="1" dirty="0"/>
              <a:t>vammaispalvelulain 8 §:n 1 momentissa tarkoitetut palvelut</a:t>
            </a:r>
            <a:r>
              <a:rPr lang="fi-FI" sz="1800" dirty="0"/>
              <a:t>; 8 §:n 2 momentissa tarkoitetut tulkkipalvelu, päivätoiminta kuljetusta ja ateriointia lukuun ottamatta, henkilökohtainen apu sekä palveluasumiseen liittyvät erityispalvelut ja 11 §:ssä tarkoitetut tutkimukset</a:t>
            </a:r>
          </a:p>
          <a:p>
            <a:pPr lvl="2"/>
            <a:r>
              <a:rPr lang="fi-FI" sz="1800" dirty="0"/>
              <a:t>Palveluasumisen erityiskustannuksista sekä henkilökohtaisesta avusta voidaan kuitenkin periä maksu, jos henkilö saa niihin korvausta muun lain kuin vammaisuuden perusteella järjestettävistä palveluista ja tukitoimista annetun lain nojalla</a:t>
            </a:r>
          </a:p>
          <a:p>
            <a:endParaRPr lang="fi-FI" sz="1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E10B1D4-ED9C-48CE-9FCB-0F9F07D5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D1DC6-4D9D-49B0-BBAF-7A30D1B54A51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354D4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354D4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9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36B2AB-8DBA-5A33-AE77-071A625C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uutta ja mitä muutettua?</a:t>
            </a:r>
            <a:br>
              <a:rPr lang="fi-FI"/>
            </a:br>
            <a:r>
              <a:rPr lang="fi-FI" sz="3200"/>
              <a:t>- eli HE 191/2022 sisältö pääpiirteissään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B3810C-DD1D-9715-DE98-F46DD7F118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/>
              <a:t>Uusi vammaispalvelulaki</a:t>
            </a:r>
          </a:p>
          <a:p>
            <a:r>
              <a:rPr lang="fi-FI"/>
              <a:t>Muutetaan:</a:t>
            </a:r>
          </a:p>
          <a:p>
            <a:pPr lvl="1"/>
            <a:r>
              <a:rPr lang="fi-FI" b="1"/>
              <a:t>Kehitysvammaisten erityishuollosta annettua lakia</a:t>
            </a:r>
          </a:p>
          <a:p>
            <a:pPr lvl="1"/>
            <a:r>
              <a:rPr lang="fi-FI" b="1"/>
              <a:t>Sosiaalihuoltolakia</a:t>
            </a:r>
          </a:p>
          <a:p>
            <a:pPr lvl="1"/>
            <a:r>
              <a:rPr lang="fi-FI" b="1"/>
              <a:t>Asiakasmaksulakia</a:t>
            </a:r>
          </a:p>
          <a:p>
            <a:pPr lvl="1"/>
            <a:r>
              <a:rPr lang="fi-FI" b="1"/>
              <a:t>Mielenterveyslakia</a:t>
            </a:r>
          </a:p>
          <a:p>
            <a:pPr lvl="1"/>
            <a:r>
              <a:rPr lang="fi-FI" b="1"/>
              <a:t>Kelan kuntoutusetuuksista ja kuntoutusrahaetuuksista annettua lakia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7C8B48-F79D-B3AF-88D2-55AFCB16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354D4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354D4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7" name="Kuvan paikkamerkki 6" descr="Kuva, joka sisältää kohteen vesi, ulko, taivas, luonto&#10;&#10;Kuvaus luotu automaattisesti">
            <a:extLst>
              <a:ext uri="{FF2B5EF4-FFF2-40B4-BE49-F238E27FC236}">
                <a16:creationId xmlns:a16="http://schemas.microsoft.com/office/drawing/2014/main" id="{88C61C0D-F321-C501-2661-C00F49AC25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68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6FF12B-594F-D2E3-200D-4DED8810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2 § Suhde muuhun lainsäädäntöön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6D208F-CBAA-0EE4-0F9F-412640F30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Tämän lain perusteella järjestetään vammaisen henkilön tavanomaisessa elämässä tarvitsemia erityispalveluita, jos </a:t>
            </a:r>
            <a:r>
              <a:rPr lang="fi-FI" b="1"/>
              <a:t>hän ei saa yksilöllisen tarpeensa mukaisia ja sopivia palveluita</a:t>
            </a:r>
            <a:r>
              <a:rPr lang="fi-FI"/>
              <a:t> sosiaalihuoltolain (1301/2014), terveydenhuoltolain (1326/2010), varhaiskasvatuslain (540/2018), perusopetuslain (628/1998) tai muun lain perusteella.  </a:t>
            </a:r>
          </a:p>
          <a:p>
            <a:pPr lvl="1"/>
            <a:r>
              <a:rPr lang="fi-FI"/>
              <a:t>Toissijaisuus kuten aiemminkin</a:t>
            </a:r>
          </a:p>
          <a:p>
            <a:pPr lvl="1"/>
            <a:r>
              <a:rPr lang="fi-FI"/>
              <a:t>Asiakasmaksujen merkitys lainvalinnassa?</a:t>
            </a:r>
          </a:p>
          <a:p>
            <a:r>
              <a:rPr lang="fi-FI"/>
              <a:t>Palveluiden järjestämisvastuusta säädetään hyvinvointialueesta annetussa laissa (611/2021), sosiaali- ja terveydenhuollon järjestämisestä annetussa laissa (612/2021), jäljempänä järjestämislaki, ja sosiaali- ja terveydenhuollon sekä pelastustoimen järjestämisestä Uudellamaalla annetussa laissa (615/2021). </a:t>
            </a:r>
          </a:p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3DC83B-5CB7-ED8D-7967-D8AECADB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354D4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354D4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34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 FI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0C704AD4-10B4-4F6D-98EB-ADFAA4A835CF}" vid="{0CB629F6-77AC-45AA-833D-27371779476A}"/>
    </a:ext>
  </a:extLst>
</a:theme>
</file>

<file path=ppt/theme/theme2.xml><?xml version="1.0" encoding="utf-8"?>
<a:theme xmlns:a="http://schemas.openxmlformats.org/drawingml/2006/main" name="Hyvil">
  <a:themeElements>
    <a:clrScheme name="Hyvil">
      <a:dk1>
        <a:srgbClr val="000000"/>
      </a:dk1>
      <a:lt1>
        <a:sysClr val="window" lastClr="FFFFFF"/>
      </a:lt1>
      <a:dk2>
        <a:srgbClr val="354D4C"/>
      </a:dk2>
      <a:lt2>
        <a:srgbClr val="C5E4D9"/>
      </a:lt2>
      <a:accent1>
        <a:srgbClr val="354D4C"/>
      </a:accent1>
      <a:accent2>
        <a:srgbClr val="4ED5B6"/>
      </a:accent2>
      <a:accent3>
        <a:srgbClr val="236B8E"/>
      </a:accent3>
      <a:accent4>
        <a:srgbClr val="FFC55B"/>
      </a:accent4>
      <a:accent5>
        <a:srgbClr val="D6634C"/>
      </a:accent5>
      <a:accent6>
        <a:srgbClr val="FFBAC8"/>
      </a:accent6>
      <a:hlink>
        <a:srgbClr val="236B8E"/>
      </a:hlink>
      <a:folHlink>
        <a:srgbClr val="D6634C"/>
      </a:folHlink>
    </a:clrScheme>
    <a:fontScheme name="Hyvil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yvil.potx" id="{FA678BF9-1522-47B3-A6C3-948CB4455B0D}" vid="{0F521785-76F5-4681-BA82-5D78BEB3DFE2}"/>
    </a:ext>
  </a:extLst>
</a:theme>
</file>

<file path=ppt/theme/theme3.xml><?xml version="1.0" encoding="utf-8"?>
<a:theme xmlns:a="http://schemas.openxmlformats.org/drawingml/2006/main" name="1_Hyvil">
  <a:themeElements>
    <a:clrScheme name="Hyvil">
      <a:dk1>
        <a:srgbClr val="000000"/>
      </a:dk1>
      <a:lt1>
        <a:sysClr val="window" lastClr="FFFFFF"/>
      </a:lt1>
      <a:dk2>
        <a:srgbClr val="354D4C"/>
      </a:dk2>
      <a:lt2>
        <a:srgbClr val="C5E4D9"/>
      </a:lt2>
      <a:accent1>
        <a:srgbClr val="354D4C"/>
      </a:accent1>
      <a:accent2>
        <a:srgbClr val="4ED5B6"/>
      </a:accent2>
      <a:accent3>
        <a:srgbClr val="236B8E"/>
      </a:accent3>
      <a:accent4>
        <a:srgbClr val="FFC55B"/>
      </a:accent4>
      <a:accent5>
        <a:srgbClr val="D6634C"/>
      </a:accent5>
      <a:accent6>
        <a:srgbClr val="FFBAC8"/>
      </a:accent6>
      <a:hlink>
        <a:srgbClr val="236B8E"/>
      </a:hlink>
      <a:folHlink>
        <a:srgbClr val="D6634C"/>
      </a:folHlink>
    </a:clrScheme>
    <a:fontScheme name="Hyvil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yvil.potx" id="{4C97B482-C6ED-4C42-B00F-8FB48A9AFC97}" vid="{11385916-97E2-4CD2-9BBB-EC8C677E1F5E}"/>
    </a:ext>
  </a:extLst>
</a:theme>
</file>

<file path=ppt/theme/theme4.xml><?xml version="1.0" encoding="utf-8"?>
<a:theme xmlns:a="http://schemas.openxmlformats.org/drawingml/2006/main" name="2_Hyvil">
  <a:themeElements>
    <a:clrScheme name="Hyvil">
      <a:dk1>
        <a:srgbClr val="000000"/>
      </a:dk1>
      <a:lt1>
        <a:sysClr val="window" lastClr="FFFFFF"/>
      </a:lt1>
      <a:dk2>
        <a:srgbClr val="354D4C"/>
      </a:dk2>
      <a:lt2>
        <a:srgbClr val="C5E4D9"/>
      </a:lt2>
      <a:accent1>
        <a:srgbClr val="354D4C"/>
      </a:accent1>
      <a:accent2>
        <a:srgbClr val="4ED5B6"/>
      </a:accent2>
      <a:accent3>
        <a:srgbClr val="236B8E"/>
      </a:accent3>
      <a:accent4>
        <a:srgbClr val="FFC55B"/>
      </a:accent4>
      <a:accent5>
        <a:srgbClr val="D6634C"/>
      </a:accent5>
      <a:accent6>
        <a:srgbClr val="FFBAC8"/>
      </a:accent6>
      <a:hlink>
        <a:srgbClr val="236B8E"/>
      </a:hlink>
      <a:folHlink>
        <a:srgbClr val="D6634C"/>
      </a:folHlink>
    </a:clrScheme>
    <a:fontScheme name="Hyvil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yvil.potx" id="{FA678BF9-1522-47B3-A6C3-948CB4455B0D}" vid="{0F521785-76F5-4681-BA82-5D78BEB3DFE2}"/>
    </a:ext>
  </a:extLst>
</a:theme>
</file>

<file path=ppt/theme/theme5.xml><?xml version="1.0" encoding="utf-8"?>
<a:theme xmlns:a="http://schemas.openxmlformats.org/drawingml/2006/main" name="3_Hyvil">
  <a:themeElements>
    <a:clrScheme name="Hyvil">
      <a:dk1>
        <a:srgbClr val="000000"/>
      </a:dk1>
      <a:lt1>
        <a:sysClr val="window" lastClr="FFFFFF"/>
      </a:lt1>
      <a:dk2>
        <a:srgbClr val="354D4C"/>
      </a:dk2>
      <a:lt2>
        <a:srgbClr val="C5E4D9"/>
      </a:lt2>
      <a:accent1>
        <a:srgbClr val="354D4C"/>
      </a:accent1>
      <a:accent2>
        <a:srgbClr val="4ED5B6"/>
      </a:accent2>
      <a:accent3>
        <a:srgbClr val="236B8E"/>
      </a:accent3>
      <a:accent4>
        <a:srgbClr val="FFC55B"/>
      </a:accent4>
      <a:accent5>
        <a:srgbClr val="D6634C"/>
      </a:accent5>
      <a:accent6>
        <a:srgbClr val="FFBAC8"/>
      </a:accent6>
      <a:hlink>
        <a:srgbClr val="236B8E"/>
      </a:hlink>
      <a:folHlink>
        <a:srgbClr val="D6634C"/>
      </a:folHlink>
    </a:clrScheme>
    <a:fontScheme name="Hyvil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yvil.potx" id="{FA678BF9-1522-47B3-A6C3-948CB4455B0D}" vid="{0F521785-76F5-4681-BA82-5D78BEB3DFE2}"/>
    </a:ext>
  </a:extLst>
</a:theme>
</file>

<file path=ppt/theme/theme6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27353</TotalTime>
  <Words>1071</Words>
  <Application>Microsoft Office PowerPoint</Application>
  <PresentationFormat>Laajakuva</PresentationFormat>
  <Paragraphs>95</Paragraphs>
  <Slides>15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15</vt:i4>
      </vt:variant>
    </vt:vector>
  </HeadingPairs>
  <TitlesOfParts>
    <vt:vector size="27" baseType="lpstr">
      <vt:lpstr>Avenir Next LT Pro</vt:lpstr>
      <vt:lpstr>Work Sans SemiBold</vt:lpstr>
      <vt:lpstr>Avenir Next LT Pro Demi</vt:lpstr>
      <vt:lpstr>Times New Roman</vt:lpstr>
      <vt:lpstr>Arial</vt:lpstr>
      <vt:lpstr>Work Sans ExtraBold</vt:lpstr>
      <vt:lpstr>Work Sans</vt:lpstr>
      <vt:lpstr>Kuntaliitto FI</vt:lpstr>
      <vt:lpstr>Hyvil</vt:lpstr>
      <vt:lpstr>1_Hyvil</vt:lpstr>
      <vt:lpstr>2_Hyvil</vt:lpstr>
      <vt:lpstr>3_Hyvil</vt:lpstr>
      <vt:lpstr> Vammaispalvelulaki ja laki kehitysvammaisten erityishuollosta.  Hyvinvointialueen vastuu palveluiden järjestämisestä.</vt:lpstr>
      <vt:lpstr>Esityksen sisältö</vt:lpstr>
      <vt:lpstr>Nykyisen vammaispalvelulain suhde muuhun lainsäädäntöön</vt:lpstr>
      <vt:lpstr>Vammaisille tarkoitetut palvelut (8 § 1 momentti)</vt:lpstr>
      <vt:lpstr>Kehitysvammaisten erityishuollosta annetun lain suhde muuhun lainsäädäntöön</vt:lpstr>
      <vt:lpstr>Erityishuoltolain 2 §</vt:lpstr>
      <vt:lpstr>Vammaispalvelujen ja kehitysvammaisten erityishuollon maksut Asiakasmaksulaki  4 § - Maksuttomat sosiaalipalvelut</vt:lpstr>
      <vt:lpstr>Mitä uutta ja mitä muutettua? - eli HE 191/2022 sisältö pääpiirteissään</vt:lpstr>
      <vt:lpstr>2 § Suhde muuhun lainsäädäntöön </vt:lpstr>
      <vt:lpstr>Uusi vammaispalvelulaki –  Lyhytaikainen huolenpito 24 §</vt:lpstr>
      <vt:lpstr>Maksuttomat sosiaalipalvelut 4 §</vt:lpstr>
      <vt:lpstr>Voimaantulon siirto</vt:lpstr>
      <vt:lpstr>Lausumat</vt:lpstr>
      <vt:lpstr>Kiitos.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Palvelupyynnöt</dc:title>
  <dc:creator>Uotinen Sami</dc:creator>
  <cp:lastModifiedBy>Orava Marjo</cp:lastModifiedBy>
  <cp:revision>12</cp:revision>
  <cp:lastPrinted>2023-01-20T06:47:10Z</cp:lastPrinted>
  <dcterms:created xsi:type="dcterms:W3CDTF">2023-01-05T13:23:09Z</dcterms:created>
  <dcterms:modified xsi:type="dcterms:W3CDTF">2023-11-20T12:19:51Z</dcterms:modified>
</cp:coreProperties>
</file>